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24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384" r:id="rId5"/>
    <p:sldId id="383" r:id="rId6"/>
    <p:sldId id="230717557" r:id="rId7"/>
    <p:sldId id="230717558" r:id="rId8"/>
    <p:sldId id="230717559" r:id="rId9"/>
    <p:sldId id="230717560" r:id="rId10"/>
    <p:sldId id="230717561" r:id="rId11"/>
    <p:sldId id="230717562" r:id="rId12"/>
    <p:sldId id="230717563" r:id="rId13"/>
    <p:sldId id="230717564" r:id="rId14"/>
    <p:sldId id="230717542" r:id="rId15"/>
    <p:sldId id="230717567" r:id="rId16"/>
    <p:sldId id="230717568" r:id="rId17"/>
    <p:sldId id="230717569" r:id="rId18"/>
    <p:sldId id="230717544" r:id="rId19"/>
    <p:sldId id="230717565" r:id="rId20"/>
    <p:sldId id="230717556" r:id="rId21"/>
    <p:sldId id="230717554" r:id="rId22"/>
    <p:sldId id="230717566" r:id="rId23"/>
    <p:sldId id="1793" r:id="rId24"/>
    <p:sldId id="230717550" r:id="rId25"/>
    <p:sldId id="1221" r:id="rId26"/>
    <p:sldId id="230717543" r:id="rId27"/>
    <p:sldId id="230717551" r:id="rId28"/>
    <p:sldId id="230717548" r:id="rId29"/>
    <p:sldId id="230717549" r:id="rId30"/>
    <p:sldId id="230717552" r:id="rId31"/>
    <p:sldId id="2307175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230717557"/>
            <p14:sldId id="230717558"/>
            <p14:sldId id="230717559"/>
            <p14:sldId id="230717560"/>
            <p14:sldId id="230717561"/>
            <p14:sldId id="230717562"/>
            <p14:sldId id="230717563"/>
            <p14:sldId id="230717564"/>
            <p14:sldId id="230717542"/>
            <p14:sldId id="230717567"/>
            <p14:sldId id="230717568"/>
            <p14:sldId id="230717569"/>
            <p14:sldId id="230717544"/>
            <p14:sldId id="230717565"/>
            <p14:sldId id="230717556"/>
            <p14:sldId id="230717554"/>
            <p14:sldId id="230717566"/>
            <p14:sldId id="1793"/>
            <p14:sldId id="230717550"/>
            <p14:sldId id="1221"/>
          </p14:sldIdLst>
        </p14:section>
        <p14:section name="Appendix" id="{7E4E577D-2468-D649-AA56-CA1BFCAB1B6D}">
          <p14:sldIdLst>
            <p14:sldId id="230717543"/>
            <p14:sldId id="230717551"/>
            <p14:sldId id="230717548"/>
            <p14:sldId id="230717549"/>
            <p14:sldId id="230717552"/>
            <p14:sldId id="2307175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A483F-AC2C-DD45-8A7C-B71BF9ACF486}" v="9" dt="2021-04-28T12:48:31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86000"/>
  </p:normalViewPr>
  <p:slideViewPr>
    <p:cSldViewPr snapToGrid="0">
      <p:cViewPr varScale="1">
        <p:scale>
          <a:sx n="191" d="100"/>
          <a:sy n="191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2077DB0E-778A-C446-91A9-5719A8AE4B23}"/>
    <pc:docChg chg="modSld">
      <pc:chgData name="Ellis Paul" userId="514130d4-8f60-4cf3-9da5-b19626d2a459" providerId="ADAL" clId="{2077DB0E-778A-C446-91A9-5719A8AE4B23}" dt="2021-04-29T10:05:30.195" v="10" actId="20577"/>
      <pc:docMkLst>
        <pc:docMk/>
      </pc:docMkLst>
      <pc:sldChg chg="modNotesTx">
        <pc:chgData name="Ellis Paul" userId="514130d4-8f60-4cf3-9da5-b19626d2a459" providerId="ADAL" clId="{2077DB0E-778A-C446-91A9-5719A8AE4B23}" dt="2021-04-29T10:03:48.643" v="0" actId="20577"/>
        <pc:sldMkLst>
          <pc:docMk/>
          <pc:sldMk cId="1250844930" sldId="383"/>
        </pc:sldMkLst>
      </pc:sldChg>
      <pc:sldChg chg="modNotesTx">
        <pc:chgData name="Ellis Paul" userId="514130d4-8f60-4cf3-9da5-b19626d2a459" providerId="ADAL" clId="{2077DB0E-778A-C446-91A9-5719A8AE4B23}" dt="2021-04-29T10:05:30.195" v="10" actId="20577"/>
        <pc:sldMkLst>
          <pc:docMk/>
          <pc:sldMk cId="596551966" sldId="1793"/>
        </pc:sldMkLst>
      </pc:sldChg>
      <pc:sldChg chg="modNotesTx">
        <pc:chgData name="Ellis Paul" userId="514130d4-8f60-4cf3-9da5-b19626d2a459" providerId="ADAL" clId="{2077DB0E-778A-C446-91A9-5719A8AE4B23}" dt="2021-04-29T10:04:58.380" v="8" actId="20577"/>
        <pc:sldMkLst>
          <pc:docMk/>
          <pc:sldMk cId="2202620506" sldId="230717542"/>
        </pc:sldMkLst>
      </pc:sldChg>
      <pc:sldChg chg="modNotesTx">
        <pc:chgData name="Ellis Paul" userId="514130d4-8f60-4cf3-9da5-b19626d2a459" providerId="ADAL" clId="{2077DB0E-778A-C446-91A9-5719A8AE4B23}" dt="2021-04-29T10:05:09.168" v="9" actId="20577"/>
        <pc:sldMkLst>
          <pc:docMk/>
          <pc:sldMk cId="497810991" sldId="230717544"/>
        </pc:sldMkLst>
      </pc:sldChg>
      <pc:sldChg chg="modNotesTx">
        <pc:chgData name="Ellis Paul" userId="514130d4-8f60-4cf3-9da5-b19626d2a459" providerId="ADAL" clId="{2077DB0E-778A-C446-91A9-5719A8AE4B23}" dt="2021-04-29T10:03:55.583" v="1" actId="20577"/>
        <pc:sldMkLst>
          <pc:docMk/>
          <pc:sldMk cId="899681573" sldId="230717557"/>
        </pc:sldMkLst>
      </pc:sldChg>
      <pc:sldChg chg="modNotesTx">
        <pc:chgData name="Ellis Paul" userId="514130d4-8f60-4cf3-9da5-b19626d2a459" providerId="ADAL" clId="{2077DB0E-778A-C446-91A9-5719A8AE4B23}" dt="2021-04-29T10:04:08.645" v="2" actId="20577"/>
        <pc:sldMkLst>
          <pc:docMk/>
          <pc:sldMk cId="887025180" sldId="230717559"/>
        </pc:sldMkLst>
      </pc:sldChg>
      <pc:sldChg chg="modNotesTx">
        <pc:chgData name="Ellis Paul" userId="514130d4-8f60-4cf3-9da5-b19626d2a459" providerId="ADAL" clId="{2077DB0E-778A-C446-91A9-5719A8AE4B23}" dt="2021-04-29T10:04:12.605" v="3" actId="20577"/>
        <pc:sldMkLst>
          <pc:docMk/>
          <pc:sldMk cId="3464285119" sldId="230717560"/>
        </pc:sldMkLst>
      </pc:sldChg>
      <pc:sldChg chg="modNotesTx">
        <pc:chgData name="Ellis Paul" userId="514130d4-8f60-4cf3-9da5-b19626d2a459" providerId="ADAL" clId="{2077DB0E-778A-C446-91A9-5719A8AE4B23}" dt="2021-04-29T10:04:17.093" v="4" actId="20577"/>
        <pc:sldMkLst>
          <pc:docMk/>
          <pc:sldMk cId="1794914942" sldId="230717561"/>
        </pc:sldMkLst>
      </pc:sldChg>
      <pc:sldChg chg="modNotesTx">
        <pc:chgData name="Ellis Paul" userId="514130d4-8f60-4cf3-9da5-b19626d2a459" providerId="ADAL" clId="{2077DB0E-778A-C446-91A9-5719A8AE4B23}" dt="2021-04-29T10:04:21.661" v="5" actId="20577"/>
        <pc:sldMkLst>
          <pc:docMk/>
          <pc:sldMk cId="3948445522" sldId="230717562"/>
        </pc:sldMkLst>
      </pc:sldChg>
      <pc:sldChg chg="modNotesTx">
        <pc:chgData name="Ellis Paul" userId="514130d4-8f60-4cf3-9da5-b19626d2a459" providerId="ADAL" clId="{2077DB0E-778A-C446-91A9-5719A8AE4B23}" dt="2021-04-29T10:04:50.787" v="6" actId="20577"/>
        <pc:sldMkLst>
          <pc:docMk/>
          <pc:sldMk cId="638043491" sldId="230717563"/>
        </pc:sldMkLst>
      </pc:sldChg>
      <pc:sldChg chg="modNotesTx">
        <pc:chgData name="Ellis Paul" userId="514130d4-8f60-4cf3-9da5-b19626d2a459" providerId="ADAL" clId="{2077DB0E-778A-C446-91A9-5719A8AE4B23}" dt="2021-04-29T10:04:55.669" v="7" actId="20577"/>
        <pc:sldMkLst>
          <pc:docMk/>
          <pc:sldMk cId="1636703029" sldId="230717564"/>
        </pc:sldMkLst>
      </pc:sldChg>
    </pc:docChg>
  </pc:docChgLst>
  <pc:docChgLst>
    <pc:chgData name="Ellis Paul" userId="514130d4-8f60-4cf3-9da5-b19626d2a459" providerId="ADAL" clId="{001A483F-AC2C-DD45-8A7C-B71BF9ACF486}"/>
    <pc:docChg chg="undo custSel addSld modSld">
      <pc:chgData name="Ellis Paul" userId="514130d4-8f60-4cf3-9da5-b19626d2a459" providerId="ADAL" clId="{001A483F-AC2C-DD45-8A7C-B71BF9ACF486}" dt="2021-04-28T12:41:14.351" v="2241" actId="20577"/>
      <pc:docMkLst>
        <pc:docMk/>
      </pc:docMkLst>
      <pc:sldChg chg="modNotesTx">
        <pc:chgData name="Ellis Paul" userId="514130d4-8f60-4cf3-9da5-b19626d2a459" providerId="ADAL" clId="{001A483F-AC2C-DD45-8A7C-B71BF9ACF486}" dt="2021-04-28T06:38:07.080" v="107" actId="20577"/>
        <pc:sldMkLst>
          <pc:docMk/>
          <pc:sldMk cId="1250844930" sldId="383"/>
        </pc:sldMkLst>
      </pc:sldChg>
      <pc:sldChg chg="modSp mod">
        <pc:chgData name="Ellis Paul" userId="514130d4-8f60-4cf3-9da5-b19626d2a459" providerId="ADAL" clId="{001A483F-AC2C-DD45-8A7C-B71BF9ACF486}" dt="2021-04-28T06:12:05.782" v="41" actId="20577"/>
        <pc:sldMkLst>
          <pc:docMk/>
          <pc:sldMk cId="252540983" sldId="384"/>
        </pc:sldMkLst>
        <pc:spChg chg="mod">
          <ac:chgData name="Ellis Paul" userId="514130d4-8f60-4cf3-9da5-b19626d2a459" providerId="ADAL" clId="{001A483F-AC2C-DD45-8A7C-B71BF9ACF486}" dt="2021-04-28T06:11:53.452" v="32" actId="20577"/>
          <ac:spMkLst>
            <pc:docMk/>
            <pc:sldMk cId="252540983" sldId="384"/>
            <ac:spMk id="3" creationId="{C2C3C876-9B13-7842-9604-C7F84CDFD049}"/>
          </ac:spMkLst>
        </pc:spChg>
        <pc:spChg chg="mod">
          <ac:chgData name="Ellis Paul" userId="514130d4-8f60-4cf3-9da5-b19626d2a459" providerId="ADAL" clId="{001A483F-AC2C-DD45-8A7C-B71BF9ACF486}" dt="2021-04-28T06:12:05.782" v="41" actId="20577"/>
          <ac:spMkLst>
            <pc:docMk/>
            <pc:sldMk cId="252540983" sldId="384"/>
            <ac:spMk id="6" creationId="{9EEB7A55-7C59-B542-BAC5-7848E9BAD674}"/>
          </ac:spMkLst>
        </pc:spChg>
      </pc:sldChg>
      <pc:sldChg chg="add">
        <pc:chgData name="Ellis Paul" userId="514130d4-8f60-4cf3-9da5-b19626d2a459" providerId="ADAL" clId="{001A483F-AC2C-DD45-8A7C-B71BF9ACF486}" dt="2021-04-28T12:23:39.956" v="2239"/>
        <pc:sldMkLst>
          <pc:docMk/>
          <pc:sldMk cId="651676413" sldId="1221"/>
        </pc:sldMkLst>
      </pc:sldChg>
      <pc:sldChg chg="modNotesTx">
        <pc:chgData name="Ellis Paul" userId="514130d4-8f60-4cf3-9da5-b19626d2a459" providerId="ADAL" clId="{001A483F-AC2C-DD45-8A7C-B71BF9ACF486}" dt="2021-04-28T12:10:57.275" v="2238" actId="20577"/>
        <pc:sldMkLst>
          <pc:docMk/>
          <pc:sldMk cId="2202620506" sldId="230717542"/>
        </pc:sldMkLst>
      </pc:sldChg>
      <pc:sldChg chg="modNotesTx">
        <pc:chgData name="Ellis Paul" userId="514130d4-8f60-4cf3-9da5-b19626d2a459" providerId="ADAL" clId="{001A483F-AC2C-DD45-8A7C-B71BF9ACF486}" dt="2021-04-28T12:41:14.351" v="2241" actId="20577"/>
        <pc:sldMkLst>
          <pc:docMk/>
          <pc:sldMk cId="2003137240" sldId="230717556"/>
        </pc:sldMkLst>
      </pc:sldChg>
      <pc:sldChg chg="modNotesTx">
        <pc:chgData name="Ellis Paul" userId="514130d4-8f60-4cf3-9da5-b19626d2a459" providerId="ADAL" clId="{001A483F-AC2C-DD45-8A7C-B71BF9ACF486}" dt="2021-04-28T06:40:26.395" v="296" actId="20577"/>
        <pc:sldMkLst>
          <pc:docMk/>
          <pc:sldMk cId="899681573" sldId="230717557"/>
        </pc:sldMkLst>
      </pc:sldChg>
      <pc:sldChg chg="modNotesTx">
        <pc:chgData name="Ellis Paul" userId="514130d4-8f60-4cf3-9da5-b19626d2a459" providerId="ADAL" clId="{001A483F-AC2C-DD45-8A7C-B71BF9ACF486}" dt="2021-04-28T07:03:08.787" v="756" actId="20577"/>
        <pc:sldMkLst>
          <pc:docMk/>
          <pc:sldMk cId="887025180" sldId="230717559"/>
        </pc:sldMkLst>
      </pc:sldChg>
      <pc:sldChg chg="modNotesTx">
        <pc:chgData name="Ellis Paul" userId="514130d4-8f60-4cf3-9da5-b19626d2a459" providerId="ADAL" clId="{001A483F-AC2C-DD45-8A7C-B71BF9ACF486}" dt="2021-04-28T07:24:03.285" v="852" actId="20577"/>
        <pc:sldMkLst>
          <pc:docMk/>
          <pc:sldMk cId="3464285119" sldId="230717560"/>
        </pc:sldMkLst>
      </pc:sldChg>
      <pc:sldChg chg="modNotesTx">
        <pc:chgData name="Ellis Paul" userId="514130d4-8f60-4cf3-9da5-b19626d2a459" providerId="ADAL" clId="{001A483F-AC2C-DD45-8A7C-B71BF9ACF486}" dt="2021-04-28T07:25:17.096" v="973" actId="20577"/>
        <pc:sldMkLst>
          <pc:docMk/>
          <pc:sldMk cId="1794914942" sldId="230717561"/>
        </pc:sldMkLst>
      </pc:sldChg>
      <pc:sldChg chg="modNotesTx">
        <pc:chgData name="Ellis Paul" userId="514130d4-8f60-4cf3-9da5-b19626d2a459" providerId="ADAL" clId="{001A483F-AC2C-DD45-8A7C-B71BF9ACF486}" dt="2021-04-28T08:02:21.053" v="1260" actId="20577"/>
        <pc:sldMkLst>
          <pc:docMk/>
          <pc:sldMk cId="3948445522" sldId="230717562"/>
        </pc:sldMkLst>
      </pc:sldChg>
      <pc:sldChg chg="modNotesTx">
        <pc:chgData name="Ellis Paul" userId="514130d4-8f60-4cf3-9da5-b19626d2a459" providerId="ADAL" clId="{001A483F-AC2C-DD45-8A7C-B71BF9ACF486}" dt="2021-04-28T08:18:33.653" v="1396" actId="20577"/>
        <pc:sldMkLst>
          <pc:docMk/>
          <pc:sldMk cId="638043491" sldId="230717563"/>
        </pc:sldMkLst>
      </pc:sldChg>
      <pc:sldChg chg="modNotesTx">
        <pc:chgData name="Ellis Paul" userId="514130d4-8f60-4cf3-9da5-b19626d2a459" providerId="ADAL" clId="{001A483F-AC2C-DD45-8A7C-B71BF9ACF486}" dt="2021-04-28T10:36:56.359" v="2155" actId="20577"/>
        <pc:sldMkLst>
          <pc:docMk/>
          <pc:sldMk cId="1636703029" sldId="2307175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17:42:3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2689 164 24575,'-27'-7'0,"2"0"0,-20-2 0,-8-2 0,-9 0 0,-28-7 0,-1 4 0,39 5 0,0 0 0,-42-3 0,13-2 0,10 7 0,13-1 0,0 2 0,-2 1 0,-9 0 0,-7 1 0,-10 2 0,4-1 0,32 2 0,-2 1 0,-48-1 0,46 3 0,1 1 0,-39-2 0,18 6 0,16-4 0,-4 1 0,15 0 0,-9-2 0,8 2 0,-6-2 0,6 2 0,-8 0 0,9 0 0,-10 0 0,12 0 0,1-3 0,13 2 0,0-1 0,10 1 0,-2-2 0,4 3 0,-3 0 0,1-2 0,4 3 0,1 0 0,-2 2 0,2 1 0,-4 4 0,4 0 0,1 2 0,4 1 0,2 0 0,1 5 0,-2 6 0,0 2 0,1 5 0,3-7 0,1-3 0,2-7 0,2-6 0,0-4 0,1-1 0,0 0 0,0 6 0,0 3 0,2 8 0,4 1 0,10 10 0,1-4 0,8 2 0,-10-14 0,-2-5 0,2-1 0,7 1 0,10 1 0,7 5 0,10-2 0,-1 0 0,4 2 0,-7-4 0,-14-4 0,-7-3 0,-12-5 0,-5-1 0,-3-1 0,1 1 0,5 0 0,6 3 0,5-1 0,3 0 0,-2 0 0,1 0 0,-2-1 0,-1 1 0,-6-1 0,-4-1 0,-4 0 0,-1-1 0,2 1 0,4 1 0,12 1 0,15 2 0,8 1 0,22 3 0,2 0 0,12 2 0,-11-2 0,-2 0 0,-16-2 0,-10-1 0,-12-3 0,-14 1 0,-8-4 0,-3 1 0,-2-1 0,-2 0 0,1 0 0,2 1 0,-1-1 0,6 2 0,1-1 0,4 1 0,0 1 0,7-2 0,2 0 0,3-1 0,-1 0 0,-3 0 0,0 1 0,-3 0 0,8 0 0,-2-1 0,10 0 0,-1 0 0,3 0 0,-4 0 0,-5 0 0,-4 0 0,-8 0 0,-6 1 0,-4-1 0,-2 1 0,5-1 0,2 0 0,5 0 0,-4 0 0,0-1 0,3-6 0,5 0 0,2-3 0,1 3 0,-7 2 0,3 0 0,-4 1 0,0 1 0,-8 2 0,-1 0 0,-2 1 0,4-2 0,6-1 0,12-2 0,8-4 0,13-4 0,0 1 0,0 1 0,-10 2 0,-5 1 0,-11 0 0,-1-3 0,-5 3 0,0-5 0,-3-2 0,2-6 0,2-6 0,-2 2 0,0 3 0,-5 5 0,-4 8 0,-1 0 0,0 2 0,-2 1 0,0-1 0,-1 4 0,0-3 0,1-6 0,-1-9 0,1-7 0,0-1 0,-1 5 0,0 9 0,-2 5 0,1 6 0,-1 2 0,-2-4 0,-8-11 0,1 0 0,-2-3 0,3 6 0,5 5 0,-1 3 0,1 1 0,-14-8 0,-14-11 0,-7-4 0,-6-4 0,15 11 0,10 7 0,9 6 0,6 6 0,1 2 0,-1-1 0,1-1 0,0 0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3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nigelpoulton.com</a:t>
            </a:r>
            <a:r>
              <a:rPr lang="en-US" dirty="0"/>
              <a:t>/explained-</a:t>
            </a:r>
            <a:r>
              <a:rPr lang="en-US" dirty="0" err="1"/>
              <a:t>kubernetes</a:t>
            </a:r>
            <a:r>
              <a:rPr lang="en-US" dirty="0"/>
              <a:t>-service-ports/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4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nigelpoulton.com</a:t>
            </a:r>
            <a:r>
              <a:rPr lang="en-US" dirty="0"/>
              <a:t>/explained-</a:t>
            </a:r>
            <a:r>
              <a:rPr lang="en-US" dirty="0" err="1"/>
              <a:t>kubernetes</a:t>
            </a:r>
            <a:r>
              <a:rPr lang="en-US" dirty="0"/>
              <a:t>-service-ports/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8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nigelpoulton.com</a:t>
            </a:r>
            <a:r>
              <a:rPr lang="en-US" dirty="0"/>
              <a:t>/explained-</a:t>
            </a:r>
            <a:r>
              <a:rPr lang="en-US" dirty="0" err="1"/>
              <a:t>kubernetes</a:t>
            </a:r>
            <a:r>
              <a:rPr lang="en-US" dirty="0"/>
              <a:t>-service-ports/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istio.io</a:t>
            </a:r>
            <a:r>
              <a:rPr lang="en-US" dirty="0"/>
              <a:t>/latest/docs/concepts/what-is-</a:t>
            </a:r>
            <a:r>
              <a:rPr lang="en-US" dirty="0" err="1"/>
              <a:t>istio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#install instructions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istio.io</a:t>
            </a:r>
            <a:r>
              <a:rPr lang="en-US" dirty="0"/>
              <a:t>/latest/docs/setup/getting-started/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#traffic 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istio.io</a:t>
            </a:r>
            <a:r>
              <a:rPr lang="en-US" dirty="0"/>
              <a:t>/latest/docs/tasks/traffic-management/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GB" dirty="0"/>
              <a:t>Istio’s key benefits include</a:t>
            </a:r>
          </a:p>
          <a:p>
            <a:r>
              <a:rPr lang="en-GB" dirty="0"/>
              <a:t>Traffic control features including routing rules, retries, failovers, and fault injection</a:t>
            </a:r>
          </a:p>
          <a:p>
            <a:r>
              <a:rPr lang="en-GB" dirty="0"/>
              <a:t>Policy enforcement including access controls, rate limits and quotas</a:t>
            </a:r>
          </a:p>
          <a:p>
            <a:r>
              <a:rPr lang="en-GB" dirty="0"/>
              <a:t>Built-in metrics, logs, and traces for all traffic within a cluster</a:t>
            </a:r>
          </a:p>
          <a:p>
            <a:r>
              <a:rPr lang="en-GB" dirty="0"/>
              <a:t>Secure service-to-service communication</a:t>
            </a:r>
          </a:p>
          <a:p>
            <a:r>
              <a:rPr lang="en-GB" dirty="0"/>
              <a:t>Layer 7 load balancing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apply -f samples/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bookinfo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/networking/virtual-service-all-v1.yaml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92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/docs/concepts/services-networking/network-policies/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5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implement Calico or </a:t>
            </a:r>
            <a:r>
              <a:rPr lang="en-US" dirty="0" err="1"/>
              <a:t>Antrea</a:t>
            </a:r>
            <a:r>
              <a:rPr lang="en-US" dirty="0"/>
              <a:t> in KIND!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8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46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Diagram from: https://</a:t>
            </a:r>
            <a:r>
              <a:rPr lang="en-US" dirty="0" err="1"/>
              <a:t>www.praqma.com</a:t>
            </a:r>
            <a:r>
              <a:rPr lang="en-US" dirty="0"/>
              <a:t>/stories/debugging-</a:t>
            </a:r>
            <a:r>
              <a:rPr lang="en-US" dirty="0" err="1"/>
              <a:t>kubernetes</a:t>
            </a:r>
            <a:r>
              <a:rPr lang="en-US" dirty="0"/>
              <a:t>-networking/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area not mentioned: service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4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Diagram from: https://</a:t>
            </a:r>
            <a:r>
              <a:rPr lang="en-US" dirty="0" err="1"/>
              <a:t>blog.laputa.io</a:t>
            </a:r>
            <a:r>
              <a:rPr lang="en-US" dirty="0"/>
              <a:t>/kubernetes-flannel-networking-6a1cb1f8ec7c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Diagram from: https://</a:t>
            </a:r>
            <a:r>
              <a:rPr lang="en-US" dirty="0" err="1"/>
              <a:t>blog.laputa.io</a:t>
            </a:r>
            <a:r>
              <a:rPr lang="en-US" dirty="0"/>
              <a:t>/kubernetes-flannel-networking-6a1cb1f8ec7c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59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kubectl get nodes (will show version number)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8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31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94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7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8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8.xml"/><Relationship Id="rId18" Type="http://schemas.openxmlformats.org/officeDocument/2006/relationships/image" Target="../media/image31.png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28.png"/><Relationship Id="rId17" Type="http://schemas.openxmlformats.org/officeDocument/2006/relationships/customXml" Target="../ink/ink10.xml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7.xml"/><Relationship Id="rId24" Type="http://schemas.openxmlformats.org/officeDocument/2006/relationships/image" Target="../media/image34.png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10" Type="http://schemas.openxmlformats.org/officeDocument/2006/relationships/image" Target="../media/image27.png"/><Relationship Id="rId19" Type="http://schemas.openxmlformats.org/officeDocument/2006/relationships/customXml" Target="../ink/ink11.xml"/><Relationship Id="rId4" Type="http://schemas.openxmlformats.org/officeDocument/2006/relationships/image" Target="../media/image24.png"/><Relationship Id="rId9" Type="http://schemas.openxmlformats.org/officeDocument/2006/relationships/customXml" Target="../ink/ink6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9.xml"/><Relationship Id="rId18" Type="http://schemas.openxmlformats.org/officeDocument/2006/relationships/image" Target="../media/image31.png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28.png"/><Relationship Id="rId17" Type="http://schemas.openxmlformats.org/officeDocument/2006/relationships/customXml" Target="../ink/ink21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18.xml"/><Relationship Id="rId24" Type="http://schemas.openxmlformats.org/officeDocument/2006/relationships/image" Target="../media/image34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10" Type="http://schemas.openxmlformats.org/officeDocument/2006/relationships/image" Target="../media/image27.png"/><Relationship Id="rId19" Type="http://schemas.openxmlformats.org/officeDocument/2006/relationships/customXml" Target="../ink/ink22.xml"/><Relationship Id="rId4" Type="http://schemas.openxmlformats.org/officeDocument/2006/relationships/image" Target="../media/image24.png"/><Relationship Id="rId9" Type="http://schemas.openxmlformats.org/officeDocument/2006/relationships/customXml" Target="../ink/ink17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30.xml"/><Relationship Id="rId18" Type="http://schemas.openxmlformats.org/officeDocument/2006/relationships/image" Target="../media/image35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210.png"/><Relationship Id="rId17" Type="http://schemas.openxmlformats.org/officeDocument/2006/relationships/customXml" Target="../ink/ink32.xml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0.png"/><Relationship Id="rId11" Type="http://schemas.openxmlformats.org/officeDocument/2006/relationships/customXml" Target="../ink/ink29.xml"/><Relationship Id="rId24" Type="http://schemas.openxmlformats.org/officeDocument/2006/relationships/image" Target="../media/image38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200.png"/><Relationship Id="rId19" Type="http://schemas.openxmlformats.org/officeDocument/2006/relationships/customXml" Target="../ink/ink33.xml"/><Relationship Id="rId4" Type="http://schemas.openxmlformats.org/officeDocument/2006/relationships/image" Target="../media/image170.png"/><Relationship Id="rId9" Type="http://schemas.openxmlformats.org/officeDocument/2006/relationships/customXml" Target="../ink/ink28.xml"/><Relationship Id="rId14" Type="http://schemas.openxmlformats.org/officeDocument/2006/relationships/image" Target="../media/image220.png"/><Relationship Id="rId2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41.xml"/><Relationship Id="rId18" Type="http://schemas.openxmlformats.org/officeDocument/2006/relationships/image" Target="../media/image31.png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7" Type="http://schemas.openxmlformats.org/officeDocument/2006/relationships/customXml" Target="../ink/ink38.xml"/><Relationship Id="rId12" Type="http://schemas.openxmlformats.org/officeDocument/2006/relationships/image" Target="../media/image28.png"/><Relationship Id="rId17" Type="http://schemas.openxmlformats.org/officeDocument/2006/relationships/customXml" Target="../ink/ink43.xml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40.xml"/><Relationship Id="rId24" Type="http://schemas.openxmlformats.org/officeDocument/2006/relationships/image" Target="../media/image34.png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10" Type="http://schemas.openxmlformats.org/officeDocument/2006/relationships/image" Target="../media/image27.png"/><Relationship Id="rId19" Type="http://schemas.openxmlformats.org/officeDocument/2006/relationships/customXml" Target="../ink/ink44.xml"/><Relationship Id="rId4" Type="http://schemas.openxmlformats.org/officeDocument/2006/relationships/image" Target="../media/image24.png"/><Relationship Id="rId9" Type="http://schemas.openxmlformats.org/officeDocument/2006/relationships/customXml" Target="../ink/ink39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calico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ntrea.io/" TargetMode="External"/><Relationship Id="rId5" Type="http://schemas.openxmlformats.org/officeDocument/2006/relationships/hyperlink" Target="https://www.weave.works/oss/net/" TargetMode="External"/><Relationship Id="rId4" Type="http://schemas.openxmlformats.org/officeDocument/2006/relationships/hyperlink" Target="https://github.com/coreos/flanne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52.xml"/><Relationship Id="rId18" Type="http://schemas.openxmlformats.org/officeDocument/2006/relationships/image" Target="../media/image31.png"/><Relationship Id="rId3" Type="http://schemas.openxmlformats.org/officeDocument/2006/relationships/customXml" Target="../ink/ink47.xml"/><Relationship Id="rId21" Type="http://schemas.openxmlformats.org/officeDocument/2006/relationships/customXml" Target="../ink/ink56.xml"/><Relationship Id="rId7" Type="http://schemas.openxmlformats.org/officeDocument/2006/relationships/customXml" Target="../ink/ink49.xml"/><Relationship Id="rId12" Type="http://schemas.openxmlformats.org/officeDocument/2006/relationships/image" Target="../media/image28.png"/><Relationship Id="rId17" Type="http://schemas.openxmlformats.org/officeDocument/2006/relationships/customXml" Target="../ink/ink54.xm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51.xml"/><Relationship Id="rId24" Type="http://schemas.openxmlformats.org/officeDocument/2006/relationships/image" Target="../media/image34.png"/><Relationship Id="rId5" Type="http://schemas.openxmlformats.org/officeDocument/2006/relationships/customXml" Target="../ink/ink48.xml"/><Relationship Id="rId15" Type="http://schemas.openxmlformats.org/officeDocument/2006/relationships/customXml" Target="../ink/ink53.xml"/><Relationship Id="rId23" Type="http://schemas.openxmlformats.org/officeDocument/2006/relationships/customXml" Target="../ink/ink57.xml"/><Relationship Id="rId10" Type="http://schemas.openxmlformats.org/officeDocument/2006/relationships/image" Target="../media/image27.png"/><Relationship Id="rId19" Type="http://schemas.openxmlformats.org/officeDocument/2006/relationships/customXml" Target="../ink/ink55.xml"/><Relationship Id="rId4" Type="http://schemas.openxmlformats.org/officeDocument/2006/relationships/image" Target="../media/image24.png"/><Relationship Id="rId9" Type="http://schemas.openxmlformats.org/officeDocument/2006/relationships/customXml" Target="../ink/ink50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63.xml"/><Relationship Id="rId18" Type="http://schemas.openxmlformats.org/officeDocument/2006/relationships/image" Target="../media/image35.png"/><Relationship Id="rId26" Type="http://schemas.openxmlformats.org/officeDocument/2006/relationships/image" Target="../media/image49.png"/><Relationship Id="rId3" Type="http://schemas.openxmlformats.org/officeDocument/2006/relationships/customXml" Target="../ink/ink58.xml"/><Relationship Id="rId21" Type="http://schemas.openxmlformats.org/officeDocument/2006/relationships/customXml" Target="../ink/ink67.xml"/><Relationship Id="rId7" Type="http://schemas.openxmlformats.org/officeDocument/2006/relationships/customXml" Target="../ink/ink60.xml"/><Relationship Id="rId12" Type="http://schemas.openxmlformats.org/officeDocument/2006/relationships/image" Target="../media/image210.png"/><Relationship Id="rId17" Type="http://schemas.openxmlformats.org/officeDocument/2006/relationships/customXml" Target="../ink/ink65.xml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3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0.png"/><Relationship Id="rId11" Type="http://schemas.openxmlformats.org/officeDocument/2006/relationships/customXml" Target="../ink/ink62.xml"/><Relationship Id="rId24" Type="http://schemas.openxmlformats.org/officeDocument/2006/relationships/image" Target="../media/image38.png"/><Relationship Id="rId5" Type="http://schemas.openxmlformats.org/officeDocument/2006/relationships/customXml" Target="../ink/ink59.xml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10" Type="http://schemas.openxmlformats.org/officeDocument/2006/relationships/image" Target="../media/image200.png"/><Relationship Id="rId19" Type="http://schemas.openxmlformats.org/officeDocument/2006/relationships/customXml" Target="../ink/ink66.xml"/><Relationship Id="rId4" Type="http://schemas.openxmlformats.org/officeDocument/2006/relationships/image" Target="../media/image170.png"/><Relationship Id="rId9" Type="http://schemas.openxmlformats.org/officeDocument/2006/relationships/customXml" Target="../ink/ink61.xml"/><Relationship Id="rId14" Type="http://schemas.openxmlformats.org/officeDocument/2006/relationships/image" Target="../media/image220.png"/><Relationship Id="rId2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74.xml"/><Relationship Id="rId18" Type="http://schemas.openxmlformats.org/officeDocument/2006/relationships/image" Target="../media/image35.png"/><Relationship Id="rId26" Type="http://schemas.openxmlformats.org/officeDocument/2006/relationships/image" Target="../media/image51.png"/><Relationship Id="rId3" Type="http://schemas.openxmlformats.org/officeDocument/2006/relationships/customXml" Target="../ink/ink69.xml"/><Relationship Id="rId21" Type="http://schemas.openxmlformats.org/officeDocument/2006/relationships/customXml" Target="../ink/ink78.xml"/><Relationship Id="rId7" Type="http://schemas.openxmlformats.org/officeDocument/2006/relationships/customXml" Target="../ink/ink71.xml"/><Relationship Id="rId12" Type="http://schemas.openxmlformats.org/officeDocument/2006/relationships/image" Target="../media/image210.png"/><Relationship Id="rId17" Type="http://schemas.openxmlformats.org/officeDocument/2006/relationships/customXml" Target="../ink/ink76.xml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3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0.png"/><Relationship Id="rId11" Type="http://schemas.openxmlformats.org/officeDocument/2006/relationships/customXml" Target="../ink/ink73.xml"/><Relationship Id="rId24" Type="http://schemas.openxmlformats.org/officeDocument/2006/relationships/image" Target="../media/image38.png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10" Type="http://schemas.openxmlformats.org/officeDocument/2006/relationships/image" Target="../media/image200.png"/><Relationship Id="rId19" Type="http://schemas.openxmlformats.org/officeDocument/2006/relationships/customXml" Target="../ink/ink77.xml"/><Relationship Id="rId4" Type="http://schemas.openxmlformats.org/officeDocument/2006/relationships/image" Target="../media/image170.png"/><Relationship Id="rId9" Type="http://schemas.openxmlformats.org/officeDocument/2006/relationships/customXml" Target="../ink/ink72.xml"/><Relationship Id="rId14" Type="http://schemas.openxmlformats.org/officeDocument/2006/relationships/image" Target="../media/image220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kindest/node/tags?page=1&amp;ordering=last_update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6: Kubernetes Networking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78DD75B-C6E3-E64C-A2D7-E2948669A22D}"/>
              </a:ext>
            </a:extLst>
          </p:cNvPr>
          <p:cNvSpPr txBox="1"/>
          <p:nvPr/>
        </p:nvSpPr>
        <p:spPr bwMode="ltGray">
          <a:xfrm>
            <a:off x="6325027" y="793751"/>
            <a:ext cx="5866973" cy="5312759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vert="horz" lIns="457200" tIns="457200" rIns="594360" bIns="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r>
              <a:rPr lang="en-US" sz="1400" dirty="0">
                <a:solidFill>
                  <a:schemeClr val="bg1"/>
                </a:solidFill>
              </a:rPr>
              <a:t>Because Pods can be moved, restarted, upgraded, it is difficult to send traffic via specific Pod IPs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r>
              <a:rPr lang="en-US" sz="1400" dirty="0">
                <a:solidFill>
                  <a:schemeClr val="bg1"/>
                </a:solidFill>
              </a:rPr>
              <a:t>Kubernetes introduces “Services” to help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r>
              <a:rPr lang="en-US" sz="1400" dirty="0">
                <a:solidFill>
                  <a:schemeClr val="bg1"/>
                </a:solidFill>
              </a:rPr>
              <a:t>Services are used to: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SzPct val="90000"/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Connect pods together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SzPct val="90000"/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Expose pods to the internet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SzPct val="90000"/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Define pod access policy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r>
              <a:rPr lang="en-US" sz="1400" dirty="0">
                <a:solidFill>
                  <a:schemeClr val="bg1"/>
                </a:solidFill>
              </a:rPr>
              <a:t>When creating a service, Kubernetes provides: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SzPct val="90000"/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DNS entry for each service’s name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SzPct val="90000"/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Virtual IP (also known as a cluster IP)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SzPct val="90000"/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r>
              <a:rPr lang="en-US" sz="1400" dirty="0">
                <a:solidFill>
                  <a:schemeClr val="bg1"/>
                </a:solidFill>
              </a:rPr>
              <a:t>Traffic addressed to the VIP will be load-balanced to the set of Pods associated with the Service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r>
              <a:rPr lang="en-US" sz="1400" dirty="0" err="1">
                <a:solidFill>
                  <a:schemeClr val="bg1"/>
                </a:solidFill>
              </a:rPr>
              <a:t>Kube</a:t>
            </a:r>
            <a:r>
              <a:rPr lang="en-US" sz="1400" dirty="0">
                <a:solidFill>
                  <a:schemeClr val="bg1"/>
                </a:solidFill>
              </a:rPr>
              <a:t>-proxy maps virtual IPs to pod IPs within the cluster via iptables or IPVS (IP Virtual Server)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endParaRPr lang="en-US" sz="11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90000"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AB01A-F486-9D4D-A233-A31C7D7B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Pod-to-Service Networking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5A830-5D60-F347-AECC-E25B623E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03" y="1294962"/>
            <a:ext cx="4606432" cy="41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07A3222-7562-C54D-9047-0A8247F8BE55}"/>
              </a:ext>
            </a:extLst>
          </p:cNvPr>
          <p:cNvSpPr/>
          <p:nvPr/>
        </p:nvSpPr>
        <p:spPr>
          <a:xfrm>
            <a:off x="579960" y="1193070"/>
            <a:ext cx="67441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Services: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ClusterIP</a:t>
            </a:r>
            <a:r>
              <a:rPr lang="en-US" dirty="0"/>
              <a:t> – internal load balancer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NodePort</a:t>
            </a:r>
            <a:r>
              <a:rPr lang="en-US" dirty="0"/>
              <a:t> – expose service on a specified port on each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LoadBalancer</a:t>
            </a:r>
            <a:r>
              <a:rPr lang="en-US" dirty="0"/>
              <a:t> – expose service on external load balancer.  This requires integration on the external network in order to dynamically bring up the load balancer.  This is L4.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following build on top of K8s services: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ServicesMesh</a:t>
            </a:r>
            <a:r>
              <a:rPr lang="en-US" dirty="0"/>
              <a:t> – Ingress with the addition of logical rules for traffic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4A6B8-EEC3-5C4C-AD79-8854E5C871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42628" y="1059574"/>
            <a:ext cx="4279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7736F2-6546-2541-BA37-0E4E5C0C5D6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879984" y="1184403"/>
            <a:ext cx="4336908" cy="4112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717910-7ED6-3C44-8826-734BE341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IP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0FD8A7F-1751-E349-A9A3-2E71BB178A8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Service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C420F-0639-2845-AEFA-1BEE8D8145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3795" y="1059574"/>
            <a:ext cx="5618205" cy="5112626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Default Service Type</a:t>
            </a:r>
          </a:p>
          <a:p>
            <a:r>
              <a:rPr lang="en-US" dirty="0"/>
              <a:t>Provides a stable IP and port that passes traffic to pods/containers on the same cluster</a:t>
            </a:r>
          </a:p>
          <a:p>
            <a:pPr>
              <a:buNone/>
            </a:pPr>
            <a:r>
              <a:rPr lang="en-US" dirty="0"/>
              <a:t>The stable IP and port are only accessible from other Pods running in the cluster</a:t>
            </a:r>
          </a:p>
          <a:p>
            <a:pPr>
              <a:buNone/>
            </a:pPr>
            <a:r>
              <a:rPr lang="en-US" dirty="0"/>
              <a:t>You specify two ports: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Port (8080 in the example on left)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TargetPort</a:t>
            </a:r>
            <a:r>
              <a:rPr lang="en-US" dirty="0"/>
              <a:t> (80 in the example on left)</a:t>
            </a:r>
          </a:p>
          <a:p>
            <a:pPr>
              <a:buNone/>
            </a:pPr>
            <a:r>
              <a:rPr lang="en-US" dirty="0"/>
              <a:t>The top pod in green sends traffic to the other pods via port 8080.  The service redirects that traffic to port 80 in the pods/containers</a:t>
            </a:r>
          </a:p>
        </p:txBody>
      </p:sp>
    </p:spTree>
    <p:extLst>
      <p:ext uri="{BB962C8B-B14F-4D97-AF65-F5344CB8AC3E}">
        <p14:creationId xmlns:p14="http://schemas.microsoft.com/office/powerpoint/2010/main" val="39964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717910-7ED6-3C44-8826-734BE341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0FD8A7F-1751-E349-A9A3-2E71BB178A8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Service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C420F-0639-2845-AEFA-1BEE8D8145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3795" y="793751"/>
            <a:ext cx="5618205" cy="537844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Exposes an app to the outside world via a port mapping on every node in the cluster</a:t>
            </a:r>
          </a:p>
          <a:p>
            <a:r>
              <a:rPr lang="en-US" dirty="0"/>
              <a:t>In example, every node has the ”</a:t>
            </a:r>
            <a:r>
              <a:rPr lang="en-US" dirty="0" err="1"/>
              <a:t>nodePort</a:t>
            </a:r>
            <a:r>
              <a:rPr lang="en-US" dirty="0"/>
              <a:t>” 31111</a:t>
            </a:r>
          </a:p>
          <a:p>
            <a:r>
              <a:rPr lang="en-US" dirty="0"/>
              <a:t>You specify three ports:</a:t>
            </a:r>
          </a:p>
          <a:p>
            <a:r>
              <a:rPr lang="en-US" dirty="0"/>
              <a:t>- port</a:t>
            </a:r>
          </a:p>
          <a:p>
            <a:r>
              <a:rPr lang="en-US" dirty="0"/>
              <a:t>- </a:t>
            </a:r>
            <a:r>
              <a:rPr lang="en-US" dirty="0" err="1"/>
              <a:t>targetPort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nodePort</a:t>
            </a:r>
            <a:endParaRPr lang="en-US" dirty="0"/>
          </a:p>
          <a:p>
            <a:r>
              <a:rPr lang="en-US" dirty="0"/>
              <a:t>Any client outside the cluster can use port 31111 to access a node within the cluster and eventually reach pods/containers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03A-A67F-E14F-AEA5-33FCCA51C54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677854" y="1371265"/>
            <a:ext cx="4596790" cy="47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717910-7ED6-3C44-8826-734BE341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0FD8A7F-1751-E349-A9A3-2E71BB178A8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Service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C420F-0639-2845-AEFA-1BEE8D8145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3795" y="793751"/>
            <a:ext cx="5618205" cy="5378449"/>
          </a:xfrm>
          <a:solidFill>
            <a:schemeClr val="accent1"/>
          </a:solidFill>
        </p:spPr>
        <p:txBody>
          <a:bodyPr/>
          <a:lstStyle/>
          <a:p>
            <a:pPr>
              <a:buNone/>
            </a:pPr>
            <a:r>
              <a:rPr lang="en-US" dirty="0"/>
              <a:t>Builds on top of </a:t>
            </a:r>
            <a:r>
              <a:rPr lang="en-US" dirty="0" err="1"/>
              <a:t>NodePort</a:t>
            </a:r>
            <a:r>
              <a:rPr lang="en-US" dirty="0"/>
              <a:t> and Cluster IP</a:t>
            </a:r>
          </a:p>
          <a:p>
            <a:pPr>
              <a:buNone/>
            </a:pPr>
            <a:r>
              <a:rPr lang="en-US" dirty="0"/>
              <a:t>Exposes a service to the internet</a:t>
            </a:r>
          </a:p>
          <a:p>
            <a:pPr>
              <a:buNone/>
            </a:pPr>
            <a:r>
              <a:rPr lang="en-US" dirty="0"/>
              <a:t>Defines two ports: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Port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targetPort</a:t>
            </a:r>
            <a:endParaRPr lang="en-US" dirty="0"/>
          </a:p>
          <a:p>
            <a:pPr>
              <a:buNone/>
            </a:pPr>
            <a:r>
              <a:rPr lang="en-US" dirty="0"/>
              <a:t>Kubernetes works with your cloud APIs to create a load balancer</a:t>
            </a:r>
          </a:p>
          <a:p>
            <a:pPr>
              <a:buNone/>
            </a:pPr>
            <a:r>
              <a:rPr lang="en-US" dirty="0"/>
              <a:t>Traffic that comes into the load balancer on port 8080 is routed back to </a:t>
            </a:r>
            <a:r>
              <a:rPr lang="en-US" dirty="0" err="1"/>
              <a:t>nodePorts</a:t>
            </a:r>
            <a:r>
              <a:rPr lang="en-US" dirty="0"/>
              <a:t> (created by Kubernetes) and subsequently down to pods/containers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51FAB0-EC73-D54C-85F9-A4548FD60F18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915494" y="1357728"/>
            <a:ext cx="4150776" cy="468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coreDNS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020095"/>
            <a:ext cx="941906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coreDNS</a:t>
            </a:r>
            <a:r>
              <a:rPr lang="en-US" dirty="0"/>
              <a:t> (</a:t>
            </a:r>
            <a:r>
              <a:rPr lang="en-US" dirty="0" err="1"/>
              <a:t>KubeDNS</a:t>
            </a:r>
            <a:r>
              <a:rPr lang="en-US" dirty="0"/>
              <a:t> was in earlier releases) resides in the </a:t>
            </a:r>
            <a:r>
              <a:rPr lang="en-US" dirty="0" err="1"/>
              <a:t>kube</a:t>
            </a:r>
            <a:r>
              <a:rPr lang="en-US" dirty="0"/>
              <a:t>-system namespace and provides internal Kubernetes DNS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within a namespace are “local” in scope – only require short name.  i.e. “curl invoice”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outside a namespace require full FQDN.  i.e. “curl </a:t>
            </a:r>
            <a:r>
              <a:rPr lang="en-US" dirty="0" err="1"/>
              <a:t>invoice.acme.svc.cluster.local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take the naming format: {</a:t>
            </a:r>
            <a:r>
              <a:rPr lang="en-US" dirty="0" err="1"/>
              <a:t>servicename</a:t>
            </a:r>
            <a:r>
              <a:rPr lang="en-US" dirty="0"/>
              <a:t>}.{namespace}.svc.{cluster-domain}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Cluster-domain defaults to </a:t>
            </a:r>
            <a:r>
              <a:rPr lang="en-US" dirty="0" err="1"/>
              <a:t>cluster.local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DNS name resolution requests that are not part of the cluster-domain gets sent to the node’s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resolv.conf</a:t>
            </a:r>
            <a:r>
              <a:rPr lang="en-US" dirty="0"/>
              <a:t> file for resolution – this is how requests to things outside the system like a Docker registry get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 A service uses a port (i.e. </a:t>
            </a:r>
            <a:r>
              <a:rPr lang="en-US" dirty="0" err="1"/>
              <a:t>service:port</a:t>
            </a:r>
            <a:r>
              <a:rPr lang="en-US" dirty="0"/>
              <a:t>).  You cannot use “ping” to access the service since ”ping” doesn’t use ports.  You can use “curl” or “</a:t>
            </a:r>
            <a:r>
              <a:rPr lang="en-US" dirty="0" err="1"/>
              <a:t>wget</a:t>
            </a:r>
            <a:r>
              <a:rPr lang="en-US" dirty="0"/>
              <a:t>” 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ngress &#10;Intemet &#10;is a collection Of rules &#10;that inbound &#10;connections to reach &#10;the cluster services. &#10;Ing re &quot; &#10;The Ingress Controller for Inbound Connections ">
            <a:extLst>
              <a:ext uri="{FF2B5EF4-FFF2-40B4-BE49-F238E27FC236}">
                <a16:creationId xmlns:a16="http://schemas.microsoft.com/office/drawing/2014/main" id="{90AB159B-AC1D-EB4F-A03E-08C9BF59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0500" y="1073150"/>
            <a:ext cx="4630008" cy="49652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6ABE0-6B89-FF41-A62A-7AE330A3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Ingress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F9806-D850-5E4C-AFC9-8A7C7FCD76A2}"/>
              </a:ext>
            </a:extLst>
          </p:cNvPr>
          <p:cNvSpPr txBox="1"/>
          <p:nvPr/>
        </p:nvSpPr>
        <p:spPr>
          <a:xfrm>
            <a:off x="539992" y="1586022"/>
            <a:ext cx="5556008" cy="196977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An Ingress Controller is a daemon running in a POD</a:t>
            </a:r>
          </a:p>
          <a:p>
            <a:pPr algn="l">
              <a:spcAft>
                <a:spcPts val="600"/>
              </a:spcAft>
            </a:pPr>
            <a:endParaRPr lang="en-US" sz="1400" dirty="0"/>
          </a:p>
          <a:p>
            <a:pPr algn="l">
              <a:spcAft>
                <a:spcPts val="600"/>
              </a:spcAft>
            </a:pPr>
            <a:r>
              <a:rPr lang="en-US" sz="1400" dirty="0"/>
              <a:t>Allows inbound connections to a service (most often HTTP traffic)</a:t>
            </a:r>
          </a:p>
          <a:p>
            <a:pPr algn="l">
              <a:spcAft>
                <a:spcPts val="600"/>
              </a:spcAft>
            </a:pPr>
            <a:endParaRPr lang="en-US" sz="1400" dirty="0"/>
          </a:p>
          <a:p>
            <a:pPr algn="l">
              <a:spcAft>
                <a:spcPts val="600"/>
              </a:spcAft>
            </a:pPr>
            <a:r>
              <a:rPr lang="en-US" sz="1400" dirty="0"/>
              <a:t>You can deploy multiple ingress controllers</a:t>
            </a:r>
          </a:p>
          <a:p>
            <a:pPr algn="l">
              <a:spcAft>
                <a:spcPts val="600"/>
              </a:spcAft>
            </a:pPr>
            <a:endParaRPr lang="en-US" sz="1400" dirty="0"/>
          </a:p>
          <a:p>
            <a:pPr algn="l">
              <a:spcAft>
                <a:spcPts val="600"/>
              </a:spcAft>
            </a:pPr>
            <a:r>
              <a:rPr lang="en-US" sz="1400" dirty="0"/>
              <a:t>NGINX is an example of an ingress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55355-527F-014B-A673-F6196FBB6945}"/>
              </a:ext>
            </a:extLst>
          </p:cNvPr>
          <p:cNvSpPr txBox="1"/>
          <p:nvPr/>
        </p:nvSpPr>
        <p:spPr>
          <a:xfrm>
            <a:off x="1021492" y="4348063"/>
            <a:ext cx="454932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$ kubectl get ingress</a:t>
            </a:r>
            <a:endParaRPr lang="en-US" dirty="0"/>
          </a:p>
          <a:p>
            <a:r>
              <a:rPr lang="en-US" b="1" dirty="0"/>
              <a:t>$ kubectl delete ingress &lt;</a:t>
            </a:r>
            <a:r>
              <a:rPr lang="en-US" b="1" dirty="0" err="1"/>
              <a:t>ingress_name</a:t>
            </a:r>
            <a:r>
              <a:rPr lang="en-US" b="1" dirty="0"/>
              <a:t>&gt;</a:t>
            </a:r>
            <a:endParaRPr lang="en-US" dirty="0"/>
          </a:p>
          <a:p>
            <a:r>
              <a:rPr lang="en-US" b="1" dirty="0"/>
              <a:t>$ kubectl edit ingress &lt;</a:t>
            </a:r>
            <a:r>
              <a:rPr lang="en-US" b="1" dirty="0" err="1"/>
              <a:t>ingress_name</a:t>
            </a:r>
            <a:r>
              <a:rPr lang="en-US" b="1" dirty="0"/>
              <a:t>&gt;</a:t>
            </a:r>
            <a:endParaRPr lang="en-US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05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FA3E901-2C0F-6E45-B2E8-367870C99D5D}"/>
              </a:ext>
            </a:extLst>
          </p:cNvPr>
          <p:cNvSpPr/>
          <p:nvPr/>
        </p:nvSpPr>
        <p:spPr>
          <a:xfrm>
            <a:off x="579960" y="1247642"/>
            <a:ext cx="51299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 more complex connections or resources such as service discovery, rate limiting, traffic management and advanced metrics, you may want to implement a service mesh</a:t>
            </a:r>
          </a:p>
          <a:p>
            <a:endParaRPr lang="en-US" sz="1600" dirty="0"/>
          </a:p>
          <a:p>
            <a:r>
              <a:rPr lang="en-US" sz="1600" dirty="0"/>
              <a:t>A </a:t>
            </a:r>
            <a:r>
              <a:rPr lang="en-US" sz="1600" i="1" dirty="0"/>
              <a:t>service mesh</a:t>
            </a:r>
            <a:r>
              <a:rPr lang="en-US" sz="1600" dirty="0"/>
              <a:t> consists of edge and embedded proxies communicating with each other and handling traffic based on rules from a control plane. Various options are available, including Envoy, Istio, and </a:t>
            </a:r>
            <a:r>
              <a:rPr lang="en-US" sz="1600" dirty="0" err="1"/>
              <a:t>linkerd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Istio is used in Tanzu Service Mesh (TSM)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7962E-061D-654B-822F-F24AA6FD5D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74381" y="1327090"/>
            <a:ext cx="6386785" cy="45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control traffic flow at the IP or Port level within the cluster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FA3E901-2C0F-6E45-B2E8-367870C99D5D}"/>
              </a:ext>
            </a:extLst>
          </p:cNvPr>
          <p:cNvSpPr/>
          <p:nvPr/>
        </p:nvSpPr>
        <p:spPr>
          <a:xfrm>
            <a:off x="579960" y="1515360"/>
            <a:ext cx="54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supported by the CNI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become isolated by having a network policy that selects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specified by 3 identifiers: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 pods that are allowed (</a:t>
            </a:r>
            <a:r>
              <a:rPr lang="en-US" dirty="0" err="1"/>
              <a:t>podSelector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Namespaces that are allowed (</a:t>
            </a:r>
            <a:r>
              <a:rPr lang="en-US" dirty="0" err="1"/>
              <a:t>namespaceSelector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 Blocks (</a:t>
            </a:r>
            <a:r>
              <a:rPr lang="en-US" dirty="0" err="1"/>
              <a:t>ipBlock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policies could be used to isolate projects in a multi-tenant K8s cluster.  A simpler solution might be to create smaller, single purpose clusters.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87046-BEB8-8F4B-BE9E-4F01C751DA8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17020" y="182879"/>
            <a:ext cx="2743460" cy="62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10E7-032F-D341-A3C1-5BB490C7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99711-3EA1-5B45-82EF-5E19586B9401}"/>
              </a:ext>
            </a:extLst>
          </p:cNvPr>
          <p:cNvSpPr txBox="1"/>
          <p:nvPr/>
        </p:nvSpPr>
        <p:spPr>
          <a:xfrm>
            <a:off x="579959" y="1145626"/>
            <a:ext cx="6756261" cy="464742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ctr"/>
            <a:r>
              <a:rPr lang="en-US" dirty="0"/>
              <a:t>Big Gotcha!  Kubernetes comes without a network by default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To get a fully functional Kubernetes cluster, the network will have to be setup using one of the available options (next slide)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Default networks for KIND:</a:t>
            </a:r>
          </a:p>
          <a:p>
            <a:pPr fontAlgn="ctr"/>
            <a:endParaRPr lang="en-US" dirty="0"/>
          </a:p>
          <a:p>
            <a:pPr lvl="1" fontAlgn="ctr"/>
            <a:r>
              <a:rPr lang="en-US" dirty="0"/>
              <a:t>- KIND ships with a simple networking implementation (“</a:t>
            </a:r>
            <a:r>
              <a:rPr lang="en-US" dirty="0" err="1"/>
              <a:t>kindnetd</a:t>
            </a:r>
            <a:r>
              <a:rPr lang="en-US" dirty="0"/>
              <a:t>”) based around standard CNI plugins (</a:t>
            </a:r>
            <a:r>
              <a:rPr lang="en-US" sz="2000" dirty="0" err="1"/>
              <a:t>ptp</a:t>
            </a:r>
            <a:r>
              <a:rPr lang="en-US" dirty="0"/>
              <a:t>, </a:t>
            </a:r>
            <a:r>
              <a:rPr lang="en-US" sz="2000" dirty="0"/>
              <a:t>host-local</a:t>
            </a:r>
            <a:r>
              <a:rPr lang="en-US" dirty="0"/>
              <a:t>, …) and simple </a:t>
            </a:r>
            <a:r>
              <a:rPr lang="en-US" dirty="0" err="1"/>
              <a:t>netlink</a:t>
            </a:r>
            <a:r>
              <a:rPr lang="en-US" dirty="0"/>
              <a:t> routes.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- You may disable the default to install a different CNI. This is a power user feature with limited support, but many common CNI manifests are known to work, e.g. Calico.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7A20-D7ED-6643-BB63-D7763EDE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50" y="1145626"/>
            <a:ext cx="2921439" cy="1395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0F785-6259-4C4A-8030-1F299C42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50" y="2892814"/>
            <a:ext cx="3100116" cy="1358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B312B-46E8-D040-AE35-62E37667F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219" y="4481566"/>
            <a:ext cx="3453081" cy="13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1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Kubernetes Networking Overview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Architecture Review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Container-to-Container Networking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Pod-to-Pod Networking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DNS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Ingress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Service Mesh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Network Policy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Container Network Interface (CNI)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Network Interfaces (CNI)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950293"/>
          </a:xfrm>
        </p:spPr>
        <p:txBody>
          <a:bodyPr/>
          <a:lstStyle/>
          <a:p>
            <a:r>
              <a:rPr lang="en-US" dirty="0"/>
              <a:t>CNIs are networking plug-ins for Kubernetes – Kubernetes does not provide any default network implementation, rather it only defines the model and leaves other tools to implement it.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BECD40-D635-4F46-969F-57E008EA9EE2}"/>
              </a:ext>
            </a:extLst>
          </p:cNvPr>
          <p:cNvSpPr/>
          <p:nvPr/>
        </p:nvSpPr>
        <p:spPr>
          <a:xfrm>
            <a:off x="579960" y="1952741"/>
            <a:ext cx="918415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flat Layer 3 network which communicates without IP encapsulation, used in production with software such as Kubernetes, OpenShift,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For more details, check out the </a:t>
            </a:r>
            <a:r>
              <a:rPr lang="en-US" sz="1400" dirty="0">
                <a:hlinkClick r:id="rId3"/>
              </a:rPr>
              <a:t>Project Calico web page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Flannel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Focused on traffic between hosts, not how containers configure local networking, it can use one of several backend mechanisms, such as VXLAN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learn more about </a:t>
            </a:r>
            <a:r>
              <a:rPr lang="en-US" sz="1400" dirty="0">
                <a:hlinkClick r:id="rId4"/>
              </a:rPr>
              <a:t>Flannel</a:t>
            </a:r>
            <a:r>
              <a:rPr lang="en-US" sz="1400" dirty="0"/>
              <a:t> from their GitHub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WeaveNet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is typically used as an add-on for a CNI-enabled Kubernetes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To learn more, check out the </a:t>
            </a:r>
            <a:r>
              <a:rPr lang="en-US" sz="1400" dirty="0">
                <a:hlinkClick r:id="rId5"/>
              </a:rPr>
              <a:t>Weave Net</a:t>
            </a:r>
            <a:r>
              <a:rPr lang="en-US" sz="1400" dirty="0"/>
              <a:t> web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Antrea</a:t>
            </a:r>
            <a:r>
              <a:rPr lang="en-US" dirty="0"/>
              <a:t>: </a:t>
            </a:r>
            <a:r>
              <a:rPr lang="en-US" dirty="0" err="1"/>
              <a:t>Vmware’s</a:t>
            </a:r>
            <a:r>
              <a:rPr lang="en-US" dirty="0"/>
              <a:t> open source CNI solution - </a:t>
            </a:r>
            <a:r>
              <a:rPr lang="en-US" dirty="0">
                <a:hlinkClick r:id="rId6"/>
              </a:rPr>
              <a:t>https://antrea.io/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Networking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VMware </a:t>
            </a:r>
            <a:r>
              <a:rPr lang="en-US" dirty="0" err="1"/>
              <a:t>Antrea</a:t>
            </a:r>
            <a:r>
              <a:rPr lang="en-US" dirty="0"/>
              <a:t> CNI project (used in TKG vSphere with Kubernetes)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59CF5-8A16-1A4A-921F-1F546100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9" y="1206501"/>
            <a:ext cx="7839645" cy="50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Networking – </a:t>
            </a:r>
            <a:r>
              <a:rPr lang="en-US" dirty="0" err="1"/>
              <a:t>ClusterIP</a:t>
            </a:r>
            <a:r>
              <a:rPr lang="en-US" dirty="0"/>
              <a:t> and </a:t>
            </a:r>
            <a:r>
              <a:rPr lang="en-US" dirty="0" err="1"/>
              <a:t>NodePort</a:t>
            </a:r>
            <a:r>
              <a:rPr lang="en-US" dirty="0"/>
              <a:t> Demo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Our networking options are limited in a home lab environment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FA3E901-2C0F-6E45-B2E8-367870C99D5D}"/>
              </a:ext>
            </a:extLst>
          </p:cNvPr>
          <p:cNvSpPr/>
          <p:nvPr/>
        </p:nvSpPr>
        <p:spPr>
          <a:xfrm>
            <a:off x="579960" y="1341581"/>
            <a:ext cx="86261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Recreate kind cluster using new kind-</a:t>
            </a:r>
            <a:r>
              <a:rPr lang="en-US" dirty="0" err="1"/>
              <a:t>config.yaml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forwards two ports through the docker network so they can be accessed on localhost.  This is a work around for running the K8s nodes as docker containers and used to access a </a:t>
            </a:r>
            <a:r>
              <a:rPr lang="en-US" dirty="0" err="1"/>
              <a:t>NodePort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a ”normal” K8s environment where nodes are VMs, </a:t>
            </a:r>
            <a:r>
              <a:rPr lang="en-US" dirty="0" err="1"/>
              <a:t>NodePorts</a:t>
            </a:r>
            <a:r>
              <a:rPr lang="en-US" dirty="0"/>
              <a:t> would automatically become available on each K8s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ClusterIP</a:t>
            </a:r>
            <a:r>
              <a:rPr lang="en-US" dirty="0"/>
              <a:t>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NodePort</a:t>
            </a:r>
            <a:r>
              <a:rPr lang="en-US" dirty="0"/>
              <a:t>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Networking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Overlay Network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6C398-1F43-1640-B478-DEA98DB6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24583"/>
            <a:ext cx="8808934" cy="50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Networking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Overlay Network – using flannel CNI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269F0-E774-0244-A11A-FE7BDD2B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671"/>
            <a:ext cx="12192000" cy="39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Networking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Overlay Network – flannel CNI cross host communication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E240F-5912-2C49-8188-32B9B4FA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3" y="1128556"/>
            <a:ext cx="11298214" cy="49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Networking in</a:t>
            </a:r>
            <a:br>
              <a:rPr lang="en-US" dirty="0"/>
            </a:br>
            <a:r>
              <a:rPr lang="en-US" dirty="0"/>
              <a:t> an On-prem environment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/>
              <a:t>LoadBalancer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112935D-2379-E64E-A655-D5EC353064E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62724" y="3330655"/>
            <a:ext cx="4510426" cy="3265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3CB2A-9DD0-2045-B0F1-8C01E5D0389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38644" y="75881"/>
            <a:ext cx="2682316" cy="3208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4E393B6-05F0-FD44-B5A1-812846423F9C}"/>
              </a:ext>
            </a:extLst>
          </p:cNvPr>
          <p:cNvSpPr/>
          <p:nvPr/>
        </p:nvSpPr>
        <p:spPr>
          <a:xfrm>
            <a:off x="593021" y="1366936"/>
            <a:ext cx="52823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service of type: </a:t>
            </a:r>
            <a:r>
              <a:rPr lang="en-US" dirty="0" err="1"/>
              <a:t>LoadBalancer</a:t>
            </a:r>
            <a:r>
              <a:rPr lang="en-US" dirty="0"/>
              <a:t> creates a L4 Load Balancer used to access an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artifacts must be created dynamically.  We don’t want to manually create: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NodePort</a:t>
            </a:r>
            <a:r>
              <a:rPr lang="en-US" dirty="0"/>
              <a:t> port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External L4 Load Balancer appliance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Balancer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EKS or GKE, specifying a Service of type: </a:t>
            </a:r>
            <a:r>
              <a:rPr lang="en-US" dirty="0" err="1"/>
              <a:t>LoadBalancer</a:t>
            </a:r>
            <a:r>
              <a:rPr lang="en-US" dirty="0"/>
              <a:t> automatically does all of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works well when using a git repo of source code deployed by a ci/cd engine.  We don’t need to assign specifics.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Networking in an</a:t>
            </a:r>
            <a:br>
              <a:rPr lang="en-US" dirty="0"/>
            </a:br>
            <a:r>
              <a:rPr lang="en-US" dirty="0"/>
              <a:t> On-prem environment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Ingress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4E393B6-05F0-FD44-B5A1-812846423F9C}"/>
              </a:ext>
            </a:extLst>
          </p:cNvPr>
          <p:cNvSpPr/>
          <p:nvPr/>
        </p:nvSpPr>
        <p:spPr>
          <a:xfrm>
            <a:off x="593021" y="1366936"/>
            <a:ext cx="52823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kind of type: Ingress creates a L7 Load Balancer used to access an app or multiple apps in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artifacts must be created dynamically.  We don’t want to manually create: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NodePort</a:t>
            </a:r>
            <a:r>
              <a:rPr lang="en-US" dirty="0"/>
              <a:t> port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External L7 Ingress Load Balancer appliance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Balancer IP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FQDN DNS entry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EKS or GKE, there are functions provided for DNS, IP allocation, and certificates that can be called by the ci/cd engine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37C2A-92E2-E84E-A39D-E4AFD5C6DB0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69839" y="3709132"/>
            <a:ext cx="4746023" cy="2933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0801E-7092-1549-AEB4-63CDA8A8D1E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52238" y="269080"/>
            <a:ext cx="52004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5B03D-BD7D-324D-86AA-5FB12B435E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Immutable Secrets and </a:t>
            </a:r>
            <a:r>
              <a:rPr lang="en-US" dirty="0" err="1"/>
              <a:t>ConfigMaps</a:t>
            </a:r>
            <a:endParaRPr lang="en-US" dirty="0"/>
          </a:p>
          <a:p>
            <a:pPr lvl="1"/>
            <a:r>
              <a:rPr lang="en-US" dirty="0"/>
              <a:t>By default, Secrets and </a:t>
            </a:r>
            <a:r>
              <a:rPr lang="en-US" dirty="0" err="1"/>
              <a:t>ConfigMaps</a:t>
            </a:r>
            <a:r>
              <a:rPr lang="en-US" dirty="0"/>
              <a:t> can be modified</a:t>
            </a:r>
          </a:p>
          <a:p>
            <a:pPr lvl="2"/>
            <a:r>
              <a:rPr lang="en-US" dirty="0"/>
              <a:t>Mutating ca cause problems if a bad configuration is pushed to pods</a:t>
            </a:r>
          </a:p>
          <a:p>
            <a:pPr lvl="1"/>
            <a:r>
              <a:rPr lang="en-US" dirty="0"/>
              <a:t>You can now mark Secrets and </a:t>
            </a:r>
            <a:r>
              <a:rPr lang="en-US" dirty="0" err="1"/>
              <a:t>ConfigMaps</a:t>
            </a:r>
            <a:r>
              <a:rPr lang="en-US" dirty="0"/>
              <a:t> as immutable</a:t>
            </a:r>
          </a:p>
          <a:p>
            <a:pPr lvl="2"/>
            <a:r>
              <a:rPr lang="en-US" dirty="0"/>
              <a:t>Ensures your application config will not change</a:t>
            </a:r>
          </a:p>
          <a:p>
            <a:pPr lvl="2"/>
            <a:r>
              <a:rPr lang="en-US" dirty="0"/>
              <a:t>To change, create new Secret/</a:t>
            </a:r>
            <a:r>
              <a:rPr lang="en-US" dirty="0" err="1"/>
              <a:t>ConfigMap</a:t>
            </a:r>
            <a:r>
              <a:rPr lang="en-US" dirty="0"/>
              <a:t> and deploy a new pod to consume that resource</a:t>
            </a:r>
          </a:p>
          <a:p>
            <a:pPr lvl="1"/>
            <a:endParaRPr lang="en-US" dirty="0"/>
          </a:p>
          <a:p>
            <a:r>
              <a:rPr lang="en-US" dirty="0" err="1"/>
              <a:t>PersistentVolume</a:t>
            </a:r>
            <a:r>
              <a:rPr lang="en-US" dirty="0"/>
              <a:t> Health Monitor</a:t>
            </a:r>
          </a:p>
          <a:p>
            <a:pPr lvl="1"/>
            <a:r>
              <a:rPr lang="en-US" dirty="0"/>
              <a:t>1.21 contains a new “alpha” feature which allows PVs to be monitored for health of the volume </a:t>
            </a:r>
          </a:p>
          <a:p>
            <a:pPr lvl="1"/>
            <a:r>
              <a:rPr lang="en-US" dirty="0"/>
              <a:t>Can mark the volume “unhealthy” and applications can stop r/w of data to a bad volume</a:t>
            </a:r>
          </a:p>
          <a:p>
            <a:pPr lvl="1"/>
            <a:endParaRPr lang="en-US" dirty="0"/>
          </a:p>
          <a:p>
            <a:r>
              <a:rPr lang="en-US" dirty="0"/>
              <a:t>More info here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/blog/2021/04/08/kubernetes-1-21-release-announcement/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7E2362-9124-8843-8550-ABC98DEE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1.21 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DF72A-3B7F-1D44-B634-01116CB9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14" y="685799"/>
            <a:ext cx="3658391" cy="12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CA7C73-2D2D-F24C-9E46-0D3BAFD470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5279637" cy="4572000"/>
          </a:xfrm>
        </p:spPr>
        <p:txBody>
          <a:bodyPr/>
          <a:lstStyle/>
          <a:p>
            <a:r>
              <a:rPr lang="en-US" dirty="0"/>
              <a:t>To use the v1.21 image with KIND (when it becomes available)</a:t>
            </a:r>
          </a:p>
          <a:p>
            <a:pPr lvl="1"/>
            <a:r>
              <a:rPr lang="en-US" dirty="0"/>
              <a:t>% kind create cluster –-image kindest/node:v1.21.0 –-name &lt;add your cluster name here&gt; --config kind-</a:t>
            </a:r>
            <a:r>
              <a:rPr lang="en-US" dirty="0" err="1"/>
              <a:t>config.yaml</a:t>
            </a:r>
            <a:endParaRPr lang="en-US" dirty="0"/>
          </a:p>
          <a:p>
            <a:r>
              <a:rPr lang="en-US" dirty="0"/>
              <a:t>You can get the current Kubernetes image here: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https://hub.docker.com/r/kindest/node/tags?page=1&amp;ordering=last_updated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BC0E0-5C7E-7F45-AA13-DBC14DB2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v1.21 + KIND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A5F17-D6DE-ED42-8CFC-9EBA186A1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466" y="1781083"/>
            <a:ext cx="5487214" cy="2996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465834-988E-E548-B0AD-B5132B733F15}"/>
                  </a:ext>
                </a:extLst>
              </p14:cNvPr>
              <p14:cNvContentPartPr/>
              <p14:nvPr/>
            </p14:nvContentPartPr>
            <p14:xfrm>
              <a:off x="10615790" y="3277610"/>
              <a:ext cx="968040" cy="295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465834-988E-E548-B0AD-B5132B733F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07150" y="3268970"/>
                <a:ext cx="98568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5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~ ; unqn 乂 ">
            <a:extLst>
              <a:ext uri="{FF2B5EF4-FFF2-40B4-BE49-F238E27FC236}">
                <a16:creationId xmlns:a16="http://schemas.microsoft.com/office/drawing/2014/main" id="{8E7F9636-5095-BD4B-866E-30F91112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171" y="1745947"/>
            <a:ext cx="8231744" cy="42805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F20FF-6462-794C-AA0B-4F5D74B37AEB}"/>
              </a:ext>
            </a:extLst>
          </p:cNvPr>
          <p:cNvSpPr/>
          <p:nvPr/>
        </p:nvSpPr>
        <p:spPr>
          <a:xfrm>
            <a:off x="4141076" y="3626069"/>
            <a:ext cx="1219200" cy="15240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9484D5-6271-AB4D-9513-5CF83EFB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Kubernetes Architecture Review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BE16A8-8EB6-F940-B12F-72CC4B5511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With Respect To Networking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2816214C-2945-4B31-AAA3-0D73AA603E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</p:spPr>
        <p:txBody>
          <a:bodyPr/>
          <a:lstStyle/>
          <a:p>
            <a:r>
              <a:rPr lang="en-US" dirty="0"/>
              <a:t>Every node running a container has a </a:t>
            </a:r>
            <a:r>
              <a:rPr lang="en-US" dirty="0" err="1"/>
              <a:t>kubelet</a:t>
            </a:r>
            <a:r>
              <a:rPr lang="en-US" dirty="0"/>
              <a:t>, docker daemon, and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r>
              <a:rPr lang="en-US" dirty="0" err="1"/>
              <a:t>Kube</a:t>
            </a:r>
            <a:r>
              <a:rPr lang="en-US" dirty="0"/>
              <a:t>-proxy creates and manages networking rules to expose the container on the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8C5CC-2316-7B40-AFB1-B8D348F7E0FE}"/>
              </a:ext>
            </a:extLst>
          </p:cNvPr>
          <p:cNvSpPr/>
          <p:nvPr/>
        </p:nvSpPr>
        <p:spPr>
          <a:xfrm>
            <a:off x="6831726" y="3626069"/>
            <a:ext cx="1219200" cy="15240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F05C1-F738-3346-85F8-E2A5825FDC8E}"/>
              </a:ext>
            </a:extLst>
          </p:cNvPr>
          <p:cNvSpPr txBox="1"/>
          <p:nvPr/>
        </p:nvSpPr>
        <p:spPr>
          <a:xfrm>
            <a:off x="4473173" y="3429000"/>
            <a:ext cx="50174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Node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880CE-CD53-1E42-BA5F-F055322F61D5}"/>
              </a:ext>
            </a:extLst>
          </p:cNvPr>
          <p:cNvSpPr txBox="1"/>
          <p:nvPr/>
        </p:nvSpPr>
        <p:spPr>
          <a:xfrm>
            <a:off x="5824922" y="3429000"/>
            <a:ext cx="53380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Node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857E9-7CB7-2749-9EAA-F09F02AE89B0}"/>
              </a:ext>
            </a:extLst>
          </p:cNvPr>
          <p:cNvSpPr txBox="1"/>
          <p:nvPr/>
        </p:nvSpPr>
        <p:spPr>
          <a:xfrm>
            <a:off x="7199588" y="3429000"/>
            <a:ext cx="537006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8870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CBC07-898E-0E43-8E6A-EAC07891158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Kubernetes has the following requirements on any network implementation</a:t>
            </a:r>
          </a:p>
          <a:p>
            <a:pPr lvl="1"/>
            <a:r>
              <a:rPr lang="en-US" dirty="0"/>
              <a:t>All Pods can communicate with all other Pods without using Network Address Translation (NAT)</a:t>
            </a:r>
          </a:p>
          <a:p>
            <a:pPr lvl="1"/>
            <a:r>
              <a:rPr lang="en-US" dirty="0"/>
              <a:t>All Nodes can communicate with all Pods without NAT</a:t>
            </a:r>
          </a:p>
          <a:p>
            <a:pPr lvl="1"/>
            <a:r>
              <a:rPr lang="en-US" dirty="0"/>
              <a:t>The IP that a Pod sees itself as is the same IP that others see it as</a:t>
            </a:r>
          </a:p>
          <a:p>
            <a:pPr lvl="1"/>
            <a:endParaRPr lang="en-US" dirty="0"/>
          </a:p>
          <a:p>
            <a:r>
              <a:rPr lang="en-US" dirty="0"/>
              <a:t>There are four networking problems to solve:</a:t>
            </a:r>
          </a:p>
          <a:p>
            <a:pPr lvl="1"/>
            <a:r>
              <a:rPr lang="en-US" dirty="0"/>
              <a:t>Container-to-Container networking</a:t>
            </a:r>
          </a:p>
          <a:p>
            <a:pPr lvl="1"/>
            <a:r>
              <a:rPr lang="en-US" dirty="0"/>
              <a:t>Pod-to-Pod networking</a:t>
            </a:r>
          </a:p>
          <a:p>
            <a:pPr lvl="1"/>
            <a:r>
              <a:rPr lang="en-US" dirty="0"/>
              <a:t>Pod-to-Service networking (Service)</a:t>
            </a:r>
          </a:p>
          <a:p>
            <a:pPr lvl="1"/>
            <a:r>
              <a:rPr lang="en-US" dirty="0"/>
              <a:t>Internet-to-Service networking (Service)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5E14A-F705-6143-8D2A-272D09D1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 Requirements &amp; Problems</a:t>
            </a:r>
          </a:p>
        </p:txBody>
      </p:sp>
    </p:spTree>
    <p:extLst>
      <p:ext uri="{BB962C8B-B14F-4D97-AF65-F5344CB8AC3E}">
        <p14:creationId xmlns:p14="http://schemas.microsoft.com/office/powerpoint/2010/main" val="34642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B74B95-A2BB-F145-83E8-311CA394EBC0}"/>
              </a:ext>
            </a:extLst>
          </p:cNvPr>
          <p:cNvSpPr/>
          <p:nvPr/>
        </p:nvSpPr>
        <p:spPr>
          <a:xfrm>
            <a:off x="579960" y="1355835"/>
            <a:ext cx="6283295" cy="46350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BAA0D2-83D4-034A-B342-6B0D7AD747F1}"/>
              </a:ext>
            </a:extLst>
          </p:cNvPr>
          <p:cNvSpPr/>
          <p:nvPr/>
        </p:nvSpPr>
        <p:spPr>
          <a:xfrm>
            <a:off x="2582562" y="1355835"/>
            <a:ext cx="2261287" cy="13750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Root Network Namespace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AB01A-F486-9D4D-A233-A31C7D7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Container-to-Container Networking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B77881-B228-DF49-B2E1-0A7ED604C106}"/>
              </a:ext>
            </a:extLst>
          </p:cNvPr>
          <p:cNvSpPr/>
          <p:nvPr/>
        </p:nvSpPr>
        <p:spPr>
          <a:xfrm>
            <a:off x="3170545" y="928172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062A88-76AA-CE4F-A512-CB75FB48B0F0}"/>
              </a:ext>
            </a:extLst>
          </p:cNvPr>
          <p:cNvSpPr/>
          <p:nvPr/>
        </p:nvSpPr>
        <p:spPr>
          <a:xfrm>
            <a:off x="3170545" y="1355835"/>
            <a:ext cx="1006039" cy="472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4566DA-9AF8-9F4E-AB28-743432A94065}"/>
              </a:ext>
            </a:extLst>
          </p:cNvPr>
          <p:cNvSpPr/>
          <p:nvPr/>
        </p:nvSpPr>
        <p:spPr>
          <a:xfrm>
            <a:off x="909258" y="3673366"/>
            <a:ext cx="2261287" cy="13750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POD 1 Network Namespace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CD6BCB-014D-1243-A743-41039F642016}"/>
              </a:ext>
            </a:extLst>
          </p:cNvPr>
          <p:cNvSpPr/>
          <p:nvPr/>
        </p:nvSpPr>
        <p:spPr>
          <a:xfrm>
            <a:off x="4058930" y="3673366"/>
            <a:ext cx="2261287" cy="13750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POD 2 Network Namespace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3FBDA5-CE6E-1C48-91EF-694C83EBE53F}"/>
              </a:ext>
            </a:extLst>
          </p:cNvPr>
          <p:cNvSpPr/>
          <p:nvPr/>
        </p:nvSpPr>
        <p:spPr>
          <a:xfrm>
            <a:off x="1136822" y="3780102"/>
            <a:ext cx="778475" cy="580768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7E96AB-90EE-E04A-B760-6844697D4E8E}"/>
              </a:ext>
            </a:extLst>
          </p:cNvPr>
          <p:cNvSpPr/>
          <p:nvPr/>
        </p:nvSpPr>
        <p:spPr>
          <a:xfrm>
            <a:off x="2099283" y="3780102"/>
            <a:ext cx="778475" cy="580768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6A7CD4-C18D-3B46-93F6-9E5B8D29D8BC}"/>
              </a:ext>
            </a:extLst>
          </p:cNvPr>
          <p:cNvSpPr/>
          <p:nvPr/>
        </p:nvSpPr>
        <p:spPr>
          <a:xfrm>
            <a:off x="4401666" y="3780102"/>
            <a:ext cx="778475" cy="580768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924AC61-C184-654F-8D4D-432058AAB59C}"/>
              </a:ext>
            </a:extLst>
          </p:cNvPr>
          <p:cNvSpPr/>
          <p:nvPr/>
        </p:nvSpPr>
        <p:spPr>
          <a:xfrm>
            <a:off x="5317525" y="3780102"/>
            <a:ext cx="778475" cy="580768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DD75B-C6E3-E64C-A2D7-E2948669A22D}"/>
              </a:ext>
            </a:extLst>
          </p:cNvPr>
          <p:cNvSpPr txBox="1"/>
          <p:nvPr/>
        </p:nvSpPr>
        <p:spPr>
          <a:xfrm>
            <a:off x="7192553" y="348526"/>
            <a:ext cx="4720575" cy="65094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The network assigns IP addresses to pods and needs to provide traffic routes between all pods on any nodes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Each Pod gets its own IP Address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The IP is set for the life of the pod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Pods can be treated much like VMs from the perspective of port allocation, naming, service discovery, </a:t>
            </a:r>
            <a:r>
              <a:rPr lang="en-US" sz="1400" dirty="0" err="1">
                <a:solidFill>
                  <a:srgbClr val="002060"/>
                </a:solidFill>
              </a:rPr>
              <a:t>etc</a:t>
            </a: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Containers in a pod share the same network namespace and the same IP address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IP addresses are assigned before the containers are started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Container-to-container communications within a pod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IPC (inter-process communication)</a:t>
            </a:r>
          </a:p>
          <a:p>
            <a:pPr marL="628650" lvl="1" indent="-1714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https://</a:t>
            </a:r>
            <a:r>
              <a:rPr lang="en-US" sz="1400" dirty="0" err="1">
                <a:solidFill>
                  <a:srgbClr val="002060"/>
                </a:solidFill>
              </a:rPr>
              <a:t>tanzu.vmware.com</a:t>
            </a:r>
            <a:r>
              <a:rPr lang="en-US" sz="1400" dirty="0">
                <a:solidFill>
                  <a:srgbClr val="002060"/>
                </a:solidFill>
              </a:rPr>
              <a:t>/content/</a:t>
            </a:r>
            <a:r>
              <a:rPr lang="en-US" sz="1400" dirty="0" err="1">
                <a:solidFill>
                  <a:srgbClr val="002060"/>
                </a:solidFill>
              </a:rPr>
              <a:t>rabbitmq</a:t>
            </a:r>
            <a:r>
              <a:rPr lang="en-US" sz="1400" dirty="0">
                <a:solidFill>
                  <a:srgbClr val="002060"/>
                </a:solidFill>
              </a:rPr>
              <a:t>/</a:t>
            </a:r>
            <a:r>
              <a:rPr lang="en-US" sz="1400" dirty="0" err="1">
                <a:solidFill>
                  <a:srgbClr val="002060"/>
                </a:solidFill>
              </a:rPr>
              <a:t>tanzu-rabbitmq-kubernetes</a:t>
            </a:r>
            <a:endParaRPr lang="en-US" sz="1400" dirty="0">
              <a:solidFill>
                <a:srgbClr val="002060"/>
              </a:solidFill>
            </a:endParaRP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Loopback interface using localhost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Shared filesystem (including </a:t>
            </a:r>
            <a:r>
              <a:rPr lang="en-US" sz="1400" dirty="0" err="1">
                <a:solidFill>
                  <a:srgbClr val="002060"/>
                </a:solidFill>
              </a:rPr>
              <a:t>ConfigMaps</a:t>
            </a:r>
            <a:r>
              <a:rPr lang="en-US" sz="1400" dirty="0">
                <a:solidFill>
                  <a:srgbClr val="002060"/>
                </a:solidFill>
              </a:rPr>
              <a:t>)</a:t>
            </a:r>
          </a:p>
          <a:p>
            <a:pPr algn="l">
              <a:spcAft>
                <a:spcPts val="600"/>
              </a:spcAft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14DAE9-FCA6-4C49-ADE9-716169A8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01" y="4433276"/>
            <a:ext cx="3670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B74B95-A2BB-F145-83E8-311CA394EBC0}"/>
              </a:ext>
            </a:extLst>
          </p:cNvPr>
          <p:cNvSpPr/>
          <p:nvPr/>
        </p:nvSpPr>
        <p:spPr>
          <a:xfrm>
            <a:off x="579960" y="1355834"/>
            <a:ext cx="6283295" cy="49090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BAA0D2-83D4-034A-B342-6B0D7AD747F1}"/>
              </a:ext>
            </a:extLst>
          </p:cNvPr>
          <p:cNvSpPr/>
          <p:nvPr/>
        </p:nvSpPr>
        <p:spPr>
          <a:xfrm>
            <a:off x="2582562" y="1355835"/>
            <a:ext cx="2261287" cy="11422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Root Network Namespace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AB01A-F486-9D4D-A233-A31C7D7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Pod-to-Pod Networking - One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B77881-B228-DF49-B2E1-0A7ED604C106}"/>
              </a:ext>
            </a:extLst>
          </p:cNvPr>
          <p:cNvSpPr/>
          <p:nvPr/>
        </p:nvSpPr>
        <p:spPr>
          <a:xfrm>
            <a:off x="3170545" y="928172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062A88-76AA-CE4F-A512-CB75FB48B0F0}"/>
              </a:ext>
            </a:extLst>
          </p:cNvPr>
          <p:cNvSpPr/>
          <p:nvPr/>
        </p:nvSpPr>
        <p:spPr>
          <a:xfrm>
            <a:off x="3170545" y="1355835"/>
            <a:ext cx="1006039" cy="472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DD75B-C6E3-E64C-A2D7-E2948669A22D}"/>
              </a:ext>
            </a:extLst>
          </p:cNvPr>
          <p:cNvSpPr txBox="1"/>
          <p:nvPr/>
        </p:nvSpPr>
        <p:spPr>
          <a:xfrm>
            <a:off x="7326958" y="1449087"/>
            <a:ext cx="4720575" cy="520142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Each Node has 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Network interface – eth0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Root network namespace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Each Pod has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Own isolated network namespace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rgbClr val="002060"/>
                </a:solidFill>
              </a:rPr>
              <a:t>Own IP address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Pod namespaces are connected back to the root namespace with a virtual ethernet pair (veth0)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Pods are connected to each other and to the nodes eth0 interface via a bridge (br0)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The bridge works like a physical ethernet switch using either ARP (address resolution protocol) or IP-based routing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FA2949-E614-EE47-91BF-730207328A27}"/>
              </a:ext>
            </a:extLst>
          </p:cNvPr>
          <p:cNvGrpSpPr/>
          <p:nvPr/>
        </p:nvGrpSpPr>
        <p:grpSpPr>
          <a:xfrm>
            <a:off x="965829" y="4275311"/>
            <a:ext cx="2261287" cy="1785796"/>
            <a:chOff x="909258" y="3262578"/>
            <a:chExt cx="2261287" cy="178579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24566DA-9AF8-9F4E-AB28-743432A94065}"/>
                </a:ext>
              </a:extLst>
            </p:cNvPr>
            <p:cNvSpPr/>
            <p:nvPr/>
          </p:nvSpPr>
          <p:spPr>
            <a:xfrm>
              <a:off x="909258" y="3262578"/>
              <a:ext cx="2261287" cy="178579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POD 1 Network Namespace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D3FBDA5-CE6E-1C48-91EF-694C83EBE53F}"/>
                </a:ext>
              </a:extLst>
            </p:cNvPr>
            <p:cNvSpPr/>
            <p:nvPr/>
          </p:nvSpPr>
          <p:spPr>
            <a:xfrm>
              <a:off x="1136822" y="3780102"/>
              <a:ext cx="778475" cy="5807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 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7E96AB-90EE-E04A-B760-6844697D4E8E}"/>
                </a:ext>
              </a:extLst>
            </p:cNvPr>
            <p:cNvSpPr/>
            <p:nvPr/>
          </p:nvSpPr>
          <p:spPr>
            <a:xfrm>
              <a:off x="2099283" y="3780102"/>
              <a:ext cx="778475" cy="5807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 2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17B7602-5222-EE42-89C5-7FAED21DD9F3}"/>
                </a:ext>
              </a:extLst>
            </p:cNvPr>
            <p:cNvSpPr/>
            <p:nvPr/>
          </p:nvSpPr>
          <p:spPr>
            <a:xfrm>
              <a:off x="1544906" y="3262578"/>
              <a:ext cx="1006039" cy="4729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eth0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87B75A-8597-994F-B2A6-4AE781DC8BD0}"/>
              </a:ext>
            </a:extLst>
          </p:cNvPr>
          <p:cNvGrpSpPr/>
          <p:nvPr/>
        </p:nvGrpSpPr>
        <p:grpSpPr>
          <a:xfrm>
            <a:off x="4176584" y="4190321"/>
            <a:ext cx="2261287" cy="1785796"/>
            <a:chOff x="4058930" y="3262578"/>
            <a:chExt cx="2261287" cy="17857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1CD6BCB-014D-1243-A743-41039F642016}"/>
                </a:ext>
              </a:extLst>
            </p:cNvPr>
            <p:cNvSpPr/>
            <p:nvPr/>
          </p:nvSpPr>
          <p:spPr>
            <a:xfrm>
              <a:off x="4058930" y="3262578"/>
              <a:ext cx="2261287" cy="178579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POD 2 Network Namespace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36A7CD4-C18D-3B46-93F6-9E5B8D29D8BC}"/>
                </a:ext>
              </a:extLst>
            </p:cNvPr>
            <p:cNvSpPr/>
            <p:nvPr/>
          </p:nvSpPr>
          <p:spPr>
            <a:xfrm>
              <a:off x="4401666" y="3780102"/>
              <a:ext cx="778475" cy="5807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 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924AC61-C184-654F-8D4D-432058AAB59C}"/>
                </a:ext>
              </a:extLst>
            </p:cNvPr>
            <p:cNvSpPr/>
            <p:nvPr/>
          </p:nvSpPr>
          <p:spPr>
            <a:xfrm>
              <a:off x="5317525" y="3780102"/>
              <a:ext cx="778475" cy="5807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 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96CAB0A-E3DB-DD48-9858-AC59C07FB50C}"/>
                </a:ext>
              </a:extLst>
            </p:cNvPr>
            <p:cNvSpPr/>
            <p:nvPr/>
          </p:nvSpPr>
          <p:spPr>
            <a:xfrm>
              <a:off x="4790903" y="3262578"/>
              <a:ext cx="1006039" cy="4729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eth0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A73465-CA25-F44D-85D5-7EF5EF94C666}"/>
              </a:ext>
            </a:extLst>
          </p:cNvPr>
          <p:cNvSpPr/>
          <p:nvPr/>
        </p:nvSpPr>
        <p:spPr>
          <a:xfrm>
            <a:off x="1652834" y="3351324"/>
            <a:ext cx="1006039" cy="472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veth01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85DB29E-DC1F-AA45-B567-8E9BE42471ED}"/>
              </a:ext>
            </a:extLst>
          </p:cNvPr>
          <p:cNvSpPr/>
          <p:nvPr/>
        </p:nvSpPr>
        <p:spPr>
          <a:xfrm>
            <a:off x="4932159" y="3351323"/>
            <a:ext cx="1006039" cy="472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veth02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85B4EAD-573D-5745-8D0A-9A0E4A576AF5}"/>
              </a:ext>
            </a:extLst>
          </p:cNvPr>
          <p:cNvSpPr/>
          <p:nvPr/>
        </p:nvSpPr>
        <p:spPr>
          <a:xfrm>
            <a:off x="3227314" y="2586487"/>
            <a:ext cx="1006039" cy="472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br0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6D3BEE-9E83-DD4F-BEF1-1CA750A8A328}"/>
              </a:ext>
            </a:extLst>
          </p:cNvPr>
          <p:cNvCxnSpPr/>
          <p:nvPr/>
        </p:nvCxnSpPr>
        <p:spPr bwMode="gray">
          <a:xfrm flipV="1">
            <a:off x="2104496" y="3824288"/>
            <a:ext cx="0" cy="451023"/>
          </a:xfrm>
          <a:prstGeom prst="line">
            <a:avLst/>
          </a:prstGeom>
          <a:ln w="38100">
            <a:solidFill>
              <a:srgbClr val="00206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C2D70-1254-F244-AB45-89BBD3F7EB2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435178" y="3824288"/>
            <a:ext cx="7966" cy="366034"/>
          </a:xfrm>
          <a:prstGeom prst="line">
            <a:avLst/>
          </a:prstGeom>
          <a:ln w="38100">
            <a:solidFill>
              <a:srgbClr val="00206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B7EF99-818C-DA46-91B6-79407CA95240}"/>
              </a:ext>
            </a:extLst>
          </p:cNvPr>
          <p:cNvCxnSpPr>
            <a:cxnSpLocks/>
          </p:cNvCxnSpPr>
          <p:nvPr/>
        </p:nvCxnSpPr>
        <p:spPr bwMode="gray">
          <a:xfrm flipV="1">
            <a:off x="3738299" y="3059453"/>
            <a:ext cx="0" cy="528352"/>
          </a:xfrm>
          <a:prstGeom prst="line">
            <a:avLst/>
          </a:prstGeom>
          <a:ln w="38100">
            <a:solidFill>
              <a:srgbClr val="00206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843CBD-CF55-FD48-8831-0459772A2664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2679197" y="3573390"/>
            <a:ext cx="2252962" cy="14416"/>
          </a:xfrm>
          <a:prstGeom prst="line">
            <a:avLst/>
          </a:prstGeom>
          <a:ln w="38100">
            <a:solidFill>
              <a:srgbClr val="00206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6AD702-B949-E240-9934-B91F6CCC82E2}"/>
              </a:ext>
            </a:extLst>
          </p:cNvPr>
          <p:cNvCxnSpPr>
            <a:cxnSpLocks/>
            <a:stCxn id="21" idx="0"/>
          </p:cNvCxnSpPr>
          <p:nvPr/>
        </p:nvCxnSpPr>
        <p:spPr bwMode="gray">
          <a:xfrm flipV="1">
            <a:off x="3730334" y="1828801"/>
            <a:ext cx="0" cy="757686"/>
          </a:xfrm>
          <a:prstGeom prst="line">
            <a:avLst/>
          </a:prstGeom>
          <a:ln w="38100">
            <a:solidFill>
              <a:srgbClr val="00206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B01A-F486-9D4D-A233-A31C7D7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Pod-to-Pod Networking - Two Nodes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DD75B-C6E3-E64C-A2D7-E2948669A22D}"/>
              </a:ext>
            </a:extLst>
          </p:cNvPr>
          <p:cNvSpPr txBox="1"/>
          <p:nvPr/>
        </p:nvSpPr>
        <p:spPr>
          <a:xfrm>
            <a:off x="7326958" y="1449087"/>
            <a:ext cx="4720575" cy="14157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Each Pod in a cluster has a unique IP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Every Pod can communicate directly with all other Pods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</a:endParaRPr>
          </a:p>
          <a:p>
            <a:pPr algn="l">
              <a:spcAft>
                <a:spcPts val="600"/>
              </a:spcAft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F65C8E3-08EA-AC4F-BD5B-C3B43948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4" y="3229060"/>
            <a:ext cx="3335392" cy="281107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67F05E9-4356-0045-9671-585768D4548A}"/>
              </a:ext>
            </a:extLst>
          </p:cNvPr>
          <p:cNvSpPr/>
          <p:nvPr/>
        </p:nvSpPr>
        <p:spPr>
          <a:xfrm>
            <a:off x="3101546" y="2199503"/>
            <a:ext cx="197708" cy="2100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B04C019-F8C1-8A4E-9214-F2811AC6924B}"/>
              </a:ext>
            </a:extLst>
          </p:cNvPr>
          <p:cNvSpPr/>
          <p:nvPr/>
        </p:nvSpPr>
        <p:spPr>
          <a:xfrm>
            <a:off x="3612292" y="2199503"/>
            <a:ext cx="197708" cy="2100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804C09-D9D5-CD4B-A886-B1F2DDB525E3}"/>
              </a:ext>
            </a:extLst>
          </p:cNvPr>
          <p:cNvSpPr/>
          <p:nvPr/>
        </p:nvSpPr>
        <p:spPr>
          <a:xfrm>
            <a:off x="4123038" y="2199503"/>
            <a:ext cx="197708" cy="2100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C46847-3F34-2647-AAB6-F60F8D72F108}"/>
              </a:ext>
            </a:extLst>
          </p:cNvPr>
          <p:cNvSpPr/>
          <p:nvPr/>
        </p:nvSpPr>
        <p:spPr>
          <a:xfrm>
            <a:off x="3364168" y="2638594"/>
            <a:ext cx="197708" cy="2100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4A6A83-EBAD-2645-83F2-0CD513DA2344}"/>
              </a:ext>
            </a:extLst>
          </p:cNvPr>
          <p:cNvSpPr/>
          <p:nvPr/>
        </p:nvSpPr>
        <p:spPr>
          <a:xfrm>
            <a:off x="3920075" y="2638593"/>
            <a:ext cx="197708" cy="2100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2AF24DB-0E33-C84E-A32C-2CED2CABBF9A}"/>
              </a:ext>
            </a:extLst>
          </p:cNvPr>
          <p:cNvCxnSpPr>
            <a:cxnSpLocks/>
          </p:cNvCxnSpPr>
          <p:nvPr/>
        </p:nvCxnSpPr>
        <p:spPr bwMode="gray">
          <a:xfrm>
            <a:off x="3200400" y="2522483"/>
            <a:ext cx="1021492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9EA0DE-9788-DD40-AE94-BCE870E3C92E}"/>
              </a:ext>
            </a:extLst>
          </p:cNvPr>
          <p:cNvCxnSpPr>
            <a:cxnSpLocks/>
            <a:endCxn id="32" idx="4"/>
          </p:cNvCxnSpPr>
          <p:nvPr/>
        </p:nvCxnSpPr>
        <p:spPr bwMode="gray">
          <a:xfrm flipV="1">
            <a:off x="3200400" y="2409568"/>
            <a:ext cx="0" cy="112915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A56783-5715-D841-BDEC-C593808800CD}"/>
              </a:ext>
            </a:extLst>
          </p:cNvPr>
          <p:cNvCxnSpPr>
            <a:cxnSpLocks/>
          </p:cNvCxnSpPr>
          <p:nvPr/>
        </p:nvCxnSpPr>
        <p:spPr bwMode="gray">
          <a:xfrm flipV="1">
            <a:off x="3484043" y="2525678"/>
            <a:ext cx="0" cy="112915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A49C752-93CB-734A-9408-7873A1A93B8A}"/>
              </a:ext>
            </a:extLst>
          </p:cNvPr>
          <p:cNvCxnSpPr>
            <a:cxnSpLocks/>
          </p:cNvCxnSpPr>
          <p:nvPr/>
        </p:nvCxnSpPr>
        <p:spPr bwMode="gray">
          <a:xfrm flipV="1">
            <a:off x="3711146" y="2400407"/>
            <a:ext cx="0" cy="112915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131601-B816-2D43-A470-34345EEBFCCE}"/>
              </a:ext>
            </a:extLst>
          </p:cNvPr>
          <p:cNvCxnSpPr>
            <a:cxnSpLocks/>
          </p:cNvCxnSpPr>
          <p:nvPr/>
        </p:nvCxnSpPr>
        <p:spPr bwMode="gray">
          <a:xfrm flipV="1">
            <a:off x="4221892" y="2421427"/>
            <a:ext cx="0" cy="112915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1C5C64-71F7-844F-BA8B-B024A4168228}"/>
              </a:ext>
            </a:extLst>
          </p:cNvPr>
          <p:cNvCxnSpPr>
            <a:cxnSpLocks/>
          </p:cNvCxnSpPr>
          <p:nvPr/>
        </p:nvCxnSpPr>
        <p:spPr bwMode="gray">
          <a:xfrm flipV="1">
            <a:off x="4018929" y="2522483"/>
            <a:ext cx="0" cy="112915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083230-0A44-D24A-9CCD-63FAB94F9C33}"/>
              </a:ext>
            </a:extLst>
          </p:cNvPr>
          <p:cNvCxnSpPr>
            <a:cxnSpLocks/>
          </p:cNvCxnSpPr>
          <p:nvPr/>
        </p:nvCxnSpPr>
        <p:spPr bwMode="gray">
          <a:xfrm flipV="1">
            <a:off x="1894180" y="2477884"/>
            <a:ext cx="0" cy="951116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2563F7-0E47-634F-946D-A355FF5C2AA3}"/>
              </a:ext>
            </a:extLst>
          </p:cNvPr>
          <p:cNvCxnSpPr/>
          <p:nvPr/>
        </p:nvCxnSpPr>
        <p:spPr bwMode="gray">
          <a:xfrm flipV="1">
            <a:off x="1894180" y="2466025"/>
            <a:ext cx="996165" cy="11859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D423C94-F50B-774E-93D2-1554279F1EF4}"/>
              </a:ext>
            </a:extLst>
          </p:cNvPr>
          <p:cNvCxnSpPr/>
          <p:nvPr/>
        </p:nvCxnSpPr>
        <p:spPr bwMode="gray">
          <a:xfrm>
            <a:off x="4506620" y="2477884"/>
            <a:ext cx="904519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12450A-5523-8E42-ABE9-6BB7E27003C8}"/>
              </a:ext>
            </a:extLst>
          </p:cNvPr>
          <p:cNvCxnSpPr>
            <a:cxnSpLocks/>
          </p:cNvCxnSpPr>
          <p:nvPr/>
        </p:nvCxnSpPr>
        <p:spPr bwMode="gray">
          <a:xfrm>
            <a:off x="5444417" y="2477884"/>
            <a:ext cx="0" cy="751176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2CC153C-C785-124D-9196-6DD54F3B1AA8}"/>
              </a:ext>
            </a:extLst>
          </p:cNvPr>
          <p:cNvSpPr txBox="1"/>
          <p:nvPr/>
        </p:nvSpPr>
        <p:spPr>
          <a:xfrm>
            <a:off x="3200400" y="1797269"/>
            <a:ext cx="1186222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Cluster Network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6C58859-4C02-3E43-AA73-3C8DE848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29" y="3238221"/>
            <a:ext cx="3425776" cy="28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A70706-FCF2-4B4F-A0C0-2F4EF63CD11F}">
  <ds:schemaRefs>
    <ds:schemaRef ds:uri="http://purl.org/dc/dcmitype/"/>
    <ds:schemaRef ds:uri="http://schemas.microsoft.com/office/2006/metadata/properties"/>
    <ds:schemaRef ds:uri="http://purl.org/dc/elements/1.1/"/>
    <ds:schemaRef ds:uri="85ce9b62-4d44-4fba-90b4-99334be9163d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71065</TotalTime>
  <Words>2227</Words>
  <Application>Microsoft Macintosh PowerPoint</Application>
  <PresentationFormat>Widescreen</PresentationFormat>
  <Paragraphs>324</Paragraphs>
  <Slides>28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Camphor Std</vt:lpstr>
      <vt:lpstr>Metropolis</vt:lpstr>
      <vt:lpstr>Metropolis Light</vt:lpstr>
      <vt:lpstr>Open Sans</vt:lpstr>
      <vt:lpstr>Verdana</vt:lpstr>
      <vt:lpstr>VMware_white_16x9</vt:lpstr>
      <vt:lpstr>The New Modern Application Platform Session 6: Kubernetes Networking</vt:lpstr>
      <vt:lpstr>PowerPoint Presentation</vt:lpstr>
      <vt:lpstr>Kubernetes 1.21 GA</vt:lpstr>
      <vt:lpstr>Kubernetes v1.21 + KIND</vt:lpstr>
      <vt:lpstr>Kubernetes Architecture Review</vt:lpstr>
      <vt:lpstr>Kubernetes Network Requirements &amp; Problems</vt:lpstr>
      <vt:lpstr>Container-to-Container Networking</vt:lpstr>
      <vt:lpstr>Pod-to-Pod Networking - One Node</vt:lpstr>
      <vt:lpstr>Pod-to-Pod Networking - Two Nodes</vt:lpstr>
      <vt:lpstr>Pod-to-Service Networking</vt:lpstr>
      <vt:lpstr>Services</vt:lpstr>
      <vt:lpstr>Cluster IP</vt:lpstr>
      <vt:lpstr>NodePort</vt:lpstr>
      <vt:lpstr>LoadBalancer</vt:lpstr>
      <vt:lpstr>coreDNS</vt:lpstr>
      <vt:lpstr>Ingress</vt:lpstr>
      <vt:lpstr>Service Mesh</vt:lpstr>
      <vt:lpstr>Network Policies</vt:lpstr>
      <vt:lpstr>Kubernetes Network Setup</vt:lpstr>
      <vt:lpstr>Container Network Interfaces (CNI)</vt:lpstr>
      <vt:lpstr>K8s Networking Overview</vt:lpstr>
      <vt:lpstr>PowerPoint Presentation</vt:lpstr>
      <vt:lpstr>K8s Networking – ClusterIP and NodePort Demo</vt:lpstr>
      <vt:lpstr>K8s Networking Overview</vt:lpstr>
      <vt:lpstr>K8s Networking Overview</vt:lpstr>
      <vt:lpstr>K8s Networking Overview</vt:lpstr>
      <vt:lpstr>Challenges of Networking in  an On-prem environment</vt:lpstr>
      <vt:lpstr>Challenges of Networking in an  On-prem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Microsoft Office User</cp:lastModifiedBy>
  <cp:revision>264</cp:revision>
  <dcterms:created xsi:type="dcterms:W3CDTF">2018-07-04T00:54:15Z</dcterms:created>
  <dcterms:modified xsi:type="dcterms:W3CDTF">2021-04-29T10:05:32Z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